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61" r:id="rId5"/>
  </p:sldIdLst>
  <p:sldSz cx="7559675" cy="10691813"/>
  <p:notesSz cx="7099300" cy="10236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8" userDrawn="1">
          <p15:clr>
            <a:srgbClr val="A4A3A4"/>
          </p15:clr>
        </p15:guide>
        <p15:guide id="2" pos="1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915"/>
    <a:srgbClr val="DDC586"/>
    <a:srgbClr val="EBDCB7"/>
    <a:srgbClr val="DE0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25" d="100"/>
          <a:sy n="125" d="100"/>
        </p:scale>
        <p:origin x="-1890" y="1152"/>
      </p:cViewPr>
      <p:guideLst>
        <p:guide orient="horz" pos="3368"/>
        <p:guide pos="131"/>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a:prstGeom prst="rect">
            <a:avLst/>
          </a:prstGeo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a:prstGeom prst="rect">
            <a:avLst/>
          </a:prstGeo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Modifier le style des sous-titres du masque</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55020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19728" y="2846200"/>
            <a:ext cx="6520220" cy="678385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202026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18526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59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70139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a:prstGeom prst="rect">
            <a:avLst/>
          </a:prstGeo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122111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93801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lang="fr-FR"/>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86060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4" name="Footer Placeholder 3"/>
          <p:cNvSpPr>
            <a:spLocks noGrp="1"/>
          </p:cNvSpPr>
          <p:nvPr>
            <p:ph type="ftr" sz="quarter" idx="11"/>
          </p:nvPr>
        </p:nvSpPr>
        <p:spPr>
          <a:xfrm>
            <a:off x="2504143" y="9909729"/>
            <a:ext cx="2551390" cy="569240"/>
          </a:xfrm>
          <a:prstGeom prst="rect">
            <a:avLst/>
          </a:prstGeom>
        </p:spPr>
        <p:txBody>
          <a:bodyPr/>
          <a:lstStyle/>
          <a:p>
            <a:endParaRPr lang="fr-FR"/>
          </a:p>
        </p:txBody>
      </p:sp>
      <p:sp>
        <p:nvSpPr>
          <p:cNvPr id="5" name="Slide Number Placeholder 4"/>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32341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lang="fr-FR"/>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20229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16996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22/08/2017</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39293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 coins arrondis 6"/>
          <p:cNvSpPr/>
          <p:nvPr userDrawn="1"/>
        </p:nvSpPr>
        <p:spPr>
          <a:xfrm>
            <a:off x="3111631" y="1386191"/>
            <a:ext cx="3600000" cy="162000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8" name="Rectangle : coins arrondis 7"/>
          <p:cNvSpPr/>
          <p:nvPr userDrawn="1"/>
        </p:nvSpPr>
        <p:spPr>
          <a:xfrm>
            <a:off x="3959225" y="458001"/>
            <a:ext cx="1800000" cy="210233"/>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9" name="ZoneTexte 8"/>
          <p:cNvSpPr txBox="1"/>
          <p:nvPr userDrawn="1"/>
        </p:nvSpPr>
        <p:spPr>
          <a:xfrm>
            <a:off x="4637850" y="432312"/>
            <a:ext cx="442750" cy="261610"/>
          </a:xfrm>
          <a:prstGeom prst="rect">
            <a:avLst/>
          </a:prstGeom>
          <a:noFill/>
        </p:spPr>
        <p:txBody>
          <a:bodyPr wrap="none" rtlCol="0">
            <a:spAutoFit/>
          </a:bodyPr>
          <a:lstStyle/>
          <a:p>
            <a:r>
              <a:rPr lang="fr-FR" sz="1050" dirty="0">
                <a:solidFill>
                  <a:schemeClr val="bg1"/>
                </a:solidFill>
              </a:rPr>
              <a:t>date</a:t>
            </a:r>
          </a:p>
        </p:txBody>
      </p:sp>
      <p:sp>
        <p:nvSpPr>
          <p:cNvPr id="10" name="ZoneTexte 9"/>
          <p:cNvSpPr txBox="1"/>
          <p:nvPr userDrawn="1"/>
        </p:nvSpPr>
        <p:spPr>
          <a:xfrm>
            <a:off x="4608503" y="2069233"/>
            <a:ext cx="606256" cy="253916"/>
          </a:xfrm>
          <a:prstGeom prst="rect">
            <a:avLst/>
          </a:prstGeom>
          <a:noFill/>
        </p:spPr>
        <p:txBody>
          <a:bodyPr wrap="none" rtlCol="0">
            <a:spAutoFit/>
          </a:bodyPr>
          <a:lstStyle/>
          <a:p>
            <a:r>
              <a:rPr lang="fr-FR" sz="1050" dirty="0">
                <a:solidFill>
                  <a:schemeClr val="bg1"/>
                </a:solidFill>
              </a:rPr>
              <a:t>adresse</a:t>
            </a:r>
          </a:p>
        </p:txBody>
      </p:sp>
      <p:sp>
        <p:nvSpPr>
          <p:cNvPr id="11" name="Rectangle : coins arrondis 10"/>
          <p:cNvSpPr/>
          <p:nvPr userDrawn="1"/>
        </p:nvSpPr>
        <p:spPr>
          <a:xfrm>
            <a:off x="3779838" y="10215577"/>
            <a:ext cx="3225261" cy="22822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12" name="ZoneTexte 11"/>
          <p:cNvSpPr txBox="1"/>
          <p:nvPr userDrawn="1"/>
        </p:nvSpPr>
        <p:spPr>
          <a:xfrm>
            <a:off x="4957092" y="10215577"/>
            <a:ext cx="870751" cy="253916"/>
          </a:xfrm>
          <a:prstGeom prst="rect">
            <a:avLst/>
          </a:prstGeom>
          <a:noFill/>
        </p:spPr>
        <p:txBody>
          <a:bodyPr wrap="none" rtlCol="0">
            <a:spAutoFit/>
          </a:bodyPr>
          <a:lstStyle/>
          <a:p>
            <a:r>
              <a:rPr lang="fr-FR" sz="1050" dirty="0">
                <a:solidFill>
                  <a:schemeClr val="bg1"/>
                </a:solidFill>
              </a:rPr>
              <a:t>Don en ligne</a:t>
            </a:r>
          </a:p>
        </p:txBody>
      </p:sp>
      <p:sp>
        <p:nvSpPr>
          <p:cNvPr id="13" name="Rectangle : coins arrondis 12"/>
          <p:cNvSpPr/>
          <p:nvPr userDrawn="1"/>
        </p:nvSpPr>
        <p:spPr>
          <a:xfrm>
            <a:off x="877561" y="3188473"/>
            <a:ext cx="6127538" cy="5820355"/>
          </a:xfrm>
          <a:prstGeom prst="roundRect">
            <a:avLst>
              <a:gd name="adj" fmla="val 1285"/>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14" name="Rectangle : coins arrondis 13"/>
          <p:cNvSpPr/>
          <p:nvPr userDrawn="1"/>
        </p:nvSpPr>
        <p:spPr>
          <a:xfrm>
            <a:off x="2519224" y="9161738"/>
            <a:ext cx="4485875" cy="51500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15" name="ZoneTexte 14"/>
          <p:cNvSpPr txBox="1"/>
          <p:nvPr userDrawn="1"/>
        </p:nvSpPr>
        <p:spPr>
          <a:xfrm>
            <a:off x="4326785" y="9292280"/>
            <a:ext cx="705642" cy="253916"/>
          </a:xfrm>
          <a:prstGeom prst="rect">
            <a:avLst/>
          </a:prstGeom>
          <a:noFill/>
        </p:spPr>
        <p:txBody>
          <a:bodyPr wrap="none" rtlCol="0">
            <a:spAutoFit/>
          </a:bodyPr>
          <a:lstStyle/>
          <a:p>
            <a:r>
              <a:rPr lang="fr-FR" sz="1050" dirty="0">
                <a:solidFill>
                  <a:schemeClr val="bg1"/>
                </a:solidFill>
              </a:rPr>
              <a:t>Signature</a:t>
            </a:r>
          </a:p>
        </p:txBody>
      </p:sp>
      <p:sp>
        <p:nvSpPr>
          <p:cNvPr id="16" name="ZoneTexte 15"/>
          <p:cNvSpPr txBox="1"/>
          <p:nvPr userDrawn="1"/>
        </p:nvSpPr>
        <p:spPr>
          <a:xfrm>
            <a:off x="3427017" y="5346700"/>
            <a:ext cx="487634" cy="253916"/>
          </a:xfrm>
          <a:prstGeom prst="rect">
            <a:avLst/>
          </a:prstGeom>
          <a:noFill/>
        </p:spPr>
        <p:txBody>
          <a:bodyPr wrap="none" rtlCol="0">
            <a:spAutoFit/>
          </a:bodyPr>
          <a:lstStyle/>
          <a:p>
            <a:r>
              <a:rPr lang="fr-FR" sz="1050" dirty="0">
                <a:solidFill>
                  <a:schemeClr val="bg1"/>
                </a:solidFill>
              </a:rPr>
              <a:t>Texte</a:t>
            </a:r>
          </a:p>
        </p:txBody>
      </p:sp>
    </p:spTree>
    <p:extLst>
      <p:ext uri="{BB962C8B-B14F-4D97-AF65-F5344CB8AC3E}">
        <p14:creationId xmlns:p14="http://schemas.microsoft.com/office/powerpoint/2010/main" val="3906297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368"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ontact@michee-france.org" TargetMode="Externa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exchange.selfrance.org/owa/redir.aspx?C=xGqmvoDNUU-iMPcSQp3T8lHh52CPZ9QIgxVUDrQJ9ZxwOQBTJZhae3KeNF7TKBazSnl4mUCzZcs.&amp;URL=http://www.selfrance.org" TargetMode="External"/><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contact@michee-france.or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554038" y="1396395"/>
            <a:ext cx="6451600" cy="8156079"/>
          </a:xfrm>
          <a:prstGeom prst="rect">
            <a:avLst/>
          </a:prstGeom>
          <a:noFill/>
        </p:spPr>
        <p:txBody>
          <a:bodyPr wrap="square" rtlCol="0">
            <a:spAutoFit/>
          </a:bodyPr>
          <a:lstStyle/>
          <a:p>
            <a:pPr lvl="0"/>
            <a:r>
              <a:rPr lang="fr-FR" sz="1600" b="1" dirty="0">
                <a:solidFill>
                  <a:srgbClr val="762915"/>
                </a:solidFill>
                <a:latin typeface="Arial" panose="020B0604020202020204" pitchFamily="34" charset="0"/>
                <a:cs typeface="Arial" panose="020B0604020202020204" pitchFamily="34" charset="0"/>
              </a:rPr>
              <a:t>N’OUBLIONS PAS LES PLUS PAUVRES !</a:t>
            </a:r>
          </a:p>
          <a:p>
            <a:pPr lvl="0"/>
            <a:r>
              <a:rPr lang="fr-FR" sz="1600" b="1" dirty="0">
                <a:solidFill>
                  <a:prstClr val="black"/>
                </a:solidFill>
                <a:latin typeface="Arial" panose="020B0604020202020204" pitchFamily="34" charset="0"/>
                <a:cs typeface="Arial" panose="020B0604020202020204" pitchFamily="34" charset="0"/>
              </a:rPr>
              <a:t>Voici notre appel </a:t>
            </a:r>
            <a:r>
              <a:rPr lang="fr-FR" sz="1600" b="1" dirty="0" smtClean="0">
                <a:solidFill>
                  <a:prstClr val="black"/>
                </a:solidFill>
                <a:latin typeface="Arial" panose="020B0604020202020204" pitchFamily="34" charset="0"/>
                <a:cs typeface="Arial" panose="020B0604020202020204" pitchFamily="34" charset="0"/>
              </a:rPr>
              <a:t>aux députés français élus en 2017</a:t>
            </a:r>
            <a:r>
              <a:rPr lang="fr-FR" sz="1600" b="1" dirty="0">
                <a:solidFill>
                  <a:prstClr val="black"/>
                </a:solidFill>
                <a:latin typeface="Arial" panose="020B0604020202020204" pitchFamily="34" charset="0"/>
                <a:cs typeface="Arial" panose="020B0604020202020204" pitchFamily="34" charset="0"/>
              </a:rPr>
              <a:t>. </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Monsieur/Madame </a:t>
            </a:r>
            <a:r>
              <a:rPr lang="fr-FR" sz="1200" i="1" dirty="0">
                <a:solidFill>
                  <a:srgbClr val="DE00A9"/>
                </a:solidFill>
                <a:latin typeface="Arial" panose="020B0604020202020204" pitchFamily="34" charset="0"/>
                <a:cs typeface="Arial" panose="020B0604020202020204" pitchFamily="34" charset="0"/>
              </a:rPr>
              <a:t>(mettre le nom de la personne concernée)</a:t>
            </a:r>
            <a:r>
              <a:rPr lang="fr-FR" sz="1200" dirty="0">
                <a:solidFill>
                  <a:srgbClr val="DE00A9"/>
                </a:solidFill>
                <a:latin typeface="Arial" panose="020B0604020202020204" pitchFamily="34" charset="0"/>
                <a:cs typeface="Arial" panose="020B0604020202020204" pitchFamily="34" charset="0"/>
              </a:rPr>
              <a:t>,</a:t>
            </a:r>
          </a:p>
          <a:p>
            <a:pPr algn="just"/>
            <a:endParaRPr lang="fr-FR" sz="1200" i="1"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a:t>
            </a:r>
            <a:r>
              <a:rPr lang="fr-FR" sz="1200" dirty="0" smtClean="0">
                <a:latin typeface="Arial" panose="020B0604020202020204" pitchFamily="34" charset="0"/>
                <a:cs typeface="Arial" panose="020B0604020202020204" pitchFamily="34" charset="0"/>
              </a:rPr>
              <a:t>saluons votre élection au poste de </a:t>
            </a:r>
            <a:r>
              <a:rPr lang="fr-FR" sz="1200" i="1" dirty="0" err="1" smtClean="0">
                <a:solidFill>
                  <a:srgbClr val="DE00A9"/>
                </a:solidFill>
                <a:latin typeface="Arial" panose="020B0604020202020204" pitchFamily="34" charset="0"/>
                <a:cs typeface="Arial" panose="020B0604020202020204" pitchFamily="34" charset="0"/>
              </a:rPr>
              <a:t>député-e</a:t>
            </a:r>
            <a:r>
              <a:rPr lang="fr-FR" sz="1200" i="1" dirty="0" smtClean="0">
                <a:solidFill>
                  <a:srgbClr val="DE00A9"/>
                </a:solidFill>
                <a:latin typeface="Arial" panose="020B0604020202020204" pitchFamily="34" charset="0"/>
                <a:cs typeface="Arial" panose="020B0604020202020204" pitchFamily="34" charset="0"/>
              </a:rPr>
              <a:t> de (mettre la circonscription)</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et prierons </a:t>
            </a:r>
            <a:r>
              <a:rPr lang="fr-FR" sz="1200" dirty="0">
                <a:latin typeface="Arial" panose="020B0604020202020204" pitchFamily="34" charset="0"/>
                <a:cs typeface="Arial" panose="020B0604020202020204" pitchFamily="34" charset="0"/>
              </a:rPr>
              <a:t>pour vos responsabilités suite à </a:t>
            </a:r>
            <a:r>
              <a:rPr lang="fr-FR" sz="1200" dirty="0">
                <a:latin typeface="Arial" panose="020B0604020202020204" pitchFamily="34" charset="0"/>
                <a:cs typeface="Arial" panose="020B0604020202020204" pitchFamily="34" charset="0"/>
              </a:rPr>
              <a:t>la confiance qui a été placée en vous pour servir </a:t>
            </a:r>
            <a:r>
              <a:rPr lang="fr-FR" sz="1200" dirty="0">
                <a:latin typeface="Arial" panose="020B0604020202020204" pitchFamily="34" charset="0"/>
                <a:cs typeface="Arial" panose="020B0604020202020204" pitchFamily="34" charset="0"/>
              </a:rPr>
              <a:t>le bien commun.</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Dans le cadre de la </a:t>
            </a:r>
            <a:r>
              <a:rPr lang="fr-FR" sz="1200" dirty="0" smtClean="0">
                <a:latin typeface="Arial" panose="020B0604020202020204" pitchFamily="34" charset="0"/>
                <a:cs typeface="Arial" panose="020B0604020202020204" pitchFamily="34" charset="0"/>
              </a:rPr>
              <a:t>campagne « Pour un accueil généreux » </a:t>
            </a:r>
            <a:r>
              <a:rPr lang="fr-FR" sz="1200" i="1" dirty="0">
                <a:solidFill>
                  <a:srgbClr val="DE00A9"/>
                </a:solidFill>
                <a:latin typeface="Arial" panose="020B0604020202020204" pitchFamily="34" charset="0"/>
                <a:cs typeface="Arial" panose="020B0604020202020204" pitchFamily="34" charset="0"/>
              </a:rPr>
              <a:t>(ou « N’oublions pas les plus pauvres », si vous ne l’avez pas fait l’an dernier et que vous souhaitez le faire</a:t>
            </a:r>
            <a:r>
              <a:rPr lang="fr-FR" sz="1200" i="1" dirty="0" smtClean="0">
                <a:solidFill>
                  <a:srgbClr val="DE00A9"/>
                </a:solidFill>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de </a:t>
            </a:r>
            <a:r>
              <a:rPr lang="fr-FR" sz="1200" dirty="0">
                <a:latin typeface="Arial" panose="020B0604020202020204" pitchFamily="34" charset="0"/>
                <a:cs typeface="Arial" panose="020B0604020202020204" pitchFamily="34" charset="0"/>
              </a:rPr>
              <a:t>Michée France, notre Église </a:t>
            </a:r>
            <a:r>
              <a:rPr lang="fr-FR" sz="1200" i="1" dirty="0">
                <a:solidFill>
                  <a:srgbClr val="DE00A9"/>
                </a:solidFill>
                <a:latin typeface="Arial" panose="020B0604020202020204" pitchFamily="34" charset="0"/>
                <a:cs typeface="Arial" panose="020B0604020202020204" pitchFamily="34" charset="0"/>
              </a:rPr>
              <a:t>(nom de </a:t>
            </a:r>
            <a:r>
              <a:rPr lang="fr-FR" sz="1200" i="1" dirty="0" smtClean="0">
                <a:solidFill>
                  <a:srgbClr val="DE00A9"/>
                </a:solidFill>
                <a:latin typeface="Arial" panose="020B0604020202020204" pitchFamily="34" charset="0"/>
                <a:cs typeface="Arial" panose="020B0604020202020204" pitchFamily="34" charset="0"/>
              </a:rPr>
              <a:t>l’Église</a:t>
            </a:r>
            <a:r>
              <a:rPr lang="fr-FR" sz="1200" i="1" dirty="0">
                <a:solidFill>
                  <a:srgbClr val="DE00A9"/>
                </a:solidFill>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vous invite </a:t>
            </a:r>
            <a:r>
              <a:rPr lang="fr-FR" sz="1200" dirty="0">
                <a:latin typeface="Arial" panose="020B0604020202020204" pitchFamily="34" charset="0"/>
                <a:cs typeface="Arial" panose="020B0604020202020204" pitchFamily="34" charset="0"/>
              </a:rPr>
              <a:t>à </a:t>
            </a:r>
            <a:r>
              <a:rPr lang="fr-FR" sz="1200" dirty="0" smtClean="0">
                <a:latin typeface="Arial" panose="020B0604020202020204" pitchFamily="34" charset="0"/>
                <a:cs typeface="Arial" panose="020B0604020202020204" pitchFamily="34" charset="0"/>
              </a:rPr>
              <a:t>participer à un culte festif. </a:t>
            </a:r>
            <a:r>
              <a:rPr lang="fr-FR" sz="1200" dirty="0">
                <a:latin typeface="Arial" panose="020B0604020202020204" pitchFamily="34" charset="0"/>
                <a:cs typeface="Arial" panose="020B0604020202020204" pitchFamily="34" charset="0"/>
              </a:rPr>
              <a:t>Il se tiendra dans nos locaux au </a:t>
            </a:r>
            <a:r>
              <a:rPr lang="fr-FR" sz="1200" i="1" dirty="0">
                <a:solidFill>
                  <a:srgbClr val="DE00A9"/>
                </a:solidFill>
                <a:latin typeface="Arial" panose="020B0604020202020204" pitchFamily="34" charset="0"/>
                <a:cs typeface="Arial" panose="020B0604020202020204" pitchFamily="34" charset="0"/>
              </a:rPr>
              <a:t>(mettre l’adresse de l’Église) </a:t>
            </a:r>
            <a:r>
              <a:rPr lang="fr-FR" sz="1200" dirty="0">
                <a:latin typeface="Arial" panose="020B0604020202020204" pitchFamily="34" charset="0"/>
                <a:cs typeface="Arial" panose="020B0604020202020204" pitchFamily="34" charset="0"/>
              </a:rPr>
              <a:t>le dimanche 15 octobre 2017 à </a:t>
            </a:r>
            <a:r>
              <a:rPr lang="fr-FR" sz="1200" i="1" dirty="0">
                <a:solidFill>
                  <a:srgbClr val="DE00A9"/>
                </a:solidFill>
                <a:latin typeface="Arial" panose="020B0604020202020204" pitchFamily="34" charset="0"/>
                <a:cs typeface="Arial" panose="020B0604020202020204" pitchFamily="34" charset="0"/>
              </a:rPr>
              <a:t>(mettre l’heure du culte</a:t>
            </a:r>
            <a:r>
              <a:rPr lang="fr-FR" sz="1200" i="1" dirty="0" smtClean="0">
                <a:solidFill>
                  <a:srgbClr val="DE00A9"/>
                </a:solidFill>
                <a:latin typeface="Arial" panose="020B0604020202020204" pitchFamily="34" charset="0"/>
                <a:cs typeface="Arial" panose="020B0604020202020204" pitchFamily="34" charset="0"/>
              </a:rPr>
              <a:t>).</a:t>
            </a:r>
          </a:p>
          <a:p>
            <a:pPr algn="just"/>
            <a:endParaRPr lang="fr-FR" sz="1200" dirty="0">
              <a:latin typeface="Arial" panose="020B0604020202020204" pitchFamily="34" charset="0"/>
              <a:cs typeface="Arial" panose="020B0604020202020204" pitchFamily="34" charset="0"/>
            </a:endParaRPr>
          </a:p>
          <a:p>
            <a:pPr algn="just"/>
            <a:r>
              <a:rPr lang="fr-FR" sz="1200" i="1" dirty="0">
                <a:solidFill>
                  <a:srgbClr val="DE00A9"/>
                </a:solidFill>
                <a:latin typeface="Arial" panose="020B0604020202020204" pitchFamily="34" charset="0"/>
                <a:cs typeface="Arial" panose="020B0604020202020204" pitchFamily="34" charset="0"/>
              </a:rPr>
              <a:t>Reprenez une phrase du/de la </a:t>
            </a:r>
            <a:r>
              <a:rPr lang="fr-FR" sz="1200" i="1" dirty="0" err="1" smtClean="0">
                <a:solidFill>
                  <a:srgbClr val="DE00A9"/>
                </a:solidFill>
                <a:latin typeface="Arial" panose="020B0604020202020204" pitchFamily="34" charset="0"/>
                <a:cs typeface="Arial" panose="020B0604020202020204" pitchFamily="34" charset="0"/>
              </a:rPr>
              <a:t>député-e</a:t>
            </a:r>
            <a:r>
              <a:rPr lang="fr-FR" sz="1200" i="1" dirty="0" smtClean="0">
                <a:solidFill>
                  <a:srgbClr val="DE00A9"/>
                </a:solidFill>
                <a:latin typeface="Arial" panose="020B0604020202020204" pitchFamily="34" charset="0"/>
                <a:cs typeface="Arial" panose="020B0604020202020204" pitchFamily="34" charset="0"/>
              </a:rPr>
              <a:t> </a:t>
            </a:r>
            <a:r>
              <a:rPr lang="fr-FR" sz="1200" i="1" dirty="0">
                <a:solidFill>
                  <a:srgbClr val="DE00A9"/>
                </a:solidFill>
                <a:latin typeface="Arial" panose="020B0604020202020204" pitchFamily="34" charset="0"/>
                <a:cs typeface="Arial" panose="020B0604020202020204" pitchFamily="34" charset="0"/>
              </a:rPr>
              <a:t>en faveur de la lutte contre la pauvreté ou de l’accueil des plus vulnérables et félicitez le/la de ce positionnement.</a:t>
            </a:r>
            <a:endParaRPr lang="fr-FR" sz="1200" b="1"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souhaitons vous </a:t>
            </a:r>
            <a:r>
              <a:rPr lang="fr-FR" sz="1200" dirty="0" smtClean="0">
                <a:latin typeface="Arial" panose="020B0604020202020204" pitchFamily="34" charset="0"/>
                <a:cs typeface="Arial" panose="020B0604020202020204" pitchFamily="34" charset="0"/>
              </a:rPr>
              <a:t>encourager </a:t>
            </a:r>
            <a:r>
              <a:rPr lang="fr-FR" sz="1200" dirty="0">
                <a:latin typeface="Arial" panose="020B0604020202020204" pitchFamily="34" charset="0"/>
                <a:cs typeface="Arial" panose="020B0604020202020204" pitchFamily="34" charset="0"/>
              </a:rPr>
              <a:t>à accueillir les plus vulnérables de </a:t>
            </a:r>
            <a:r>
              <a:rPr lang="fr-FR" sz="1200" dirty="0" smtClean="0">
                <a:latin typeface="Arial" panose="020B0604020202020204" pitchFamily="34" charset="0"/>
                <a:cs typeface="Arial" panose="020B0604020202020204" pitchFamily="34" charset="0"/>
              </a:rPr>
              <a:t>notre </a:t>
            </a:r>
            <a:r>
              <a:rPr lang="fr-FR" sz="1200" dirty="0">
                <a:latin typeface="Arial" panose="020B0604020202020204" pitchFamily="34" charset="0"/>
                <a:cs typeface="Arial" panose="020B0604020202020204" pitchFamily="34" charset="0"/>
              </a:rPr>
              <a:t>circonscription et à ne pas oublier les pauvres même au loin. </a:t>
            </a:r>
            <a:r>
              <a:rPr lang="fr-FR" sz="1200" dirty="0" smtClean="0">
                <a:latin typeface="Arial" panose="020B0604020202020204" pitchFamily="34" charset="0"/>
                <a:cs typeface="Arial" panose="020B0604020202020204" pitchFamily="34" charset="0"/>
              </a:rPr>
              <a:t>Nous </a:t>
            </a:r>
            <a:r>
              <a:rPr lang="fr-FR" sz="1200" dirty="0">
                <a:latin typeface="Arial" panose="020B0604020202020204" pitchFamily="34" charset="0"/>
                <a:cs typeface="Arial" panose="020B0604020202020204" pitchFamily="34" charset="0"/>
              </a:rPr>
              <a:t>nous réjouissons des </a:t>
            </a:r>
            <a:r>
              <a:rPr lang="fr-FR" sz="1200" dirty="0" smtClean="0">
                <a:latin typeface="Arial" panose="020B0604020202020204" pitchFamily="34" charset="0"/>
                <a:cs typeface="Arial" panose="020B0604020202020204" pitchFamily="34" charset="0"/>
              </a:rPr>
              <a:t>avancées passées </a:t>
            </a:r>
            <a:r>
              <a:rPr lang="fr-FR" sz="1200" dirty="0">
                <a:latin typeface="Arial" panose="020B0604020202020204" pitchFamily="34" charset="0"/>
                <a:cs typeface="Arial" panose="020B0604020202020204" pitchFamily="34" charset="0"/>
              </a:rPr>
              <a:t>obtenues par les Objectifs du Millénaire pour le Développement (OMD) dans la lutte contre la pauvreté, et de la continuité apportée par les Objectifs de Développement Durable (ODD). Mais nous constatons que les politiques publiques françaises, européennes et internationales sont encore insuffisantes pour faire face aux défis, aux crises politique, économique, sociale et écologique auxquelles la planète et ses habitants sont confrontés et dont les conséquences sont dramatiques pour les plus vulnérables.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nous associons aux propositions apportées par d’autres acteurs de la solidarité internationale et, à leurs côtés, nous souhaitons que </a:t>
            </a:r>
            <a:r>
              <a:rPr lang="fr-FR" sz="1200" b="1" dirty="0">
                <a:latin typeface="Arial" panose="020B0604020202020204" pitchFamily="34" charset="0"/>
                <a:cs typeface="Arial" panose="020B0604020202020204" pitchFamily="34" charset="0"/>
              </a:rPr>
              <a:t>la France soit un exemple et une voix forte au sein de l’Union Européenne et sur la scène internationale pour la défense des plus pauvres et pour la réalisation des ODD.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En tant que protestants, enracinés dans la Bible, </a:t>
            </a:r>
            <a:r>
              <a:rPr lang="fr-FR" sz="1200" b="1" dirty="0">
                <a:latin typeface="Arial" panose="020B0604020202020204" pitchFamily="34" charset="0"/>
                <a:cs typeface="Arial" panose="020B0604020202020204" pitchFamily="34" charset="0"/>
              </a:rPr>
              <a:t>nous attachons de l’importance à la générosité, l’intégrité, le sens des responsabilités, le respect – notamment de l’environnement – et l’accueil des populations fragilisées</a:t>
            </a:r>
            <a:r>
              <a:rPr lang="fr-FR" sz="1200" dirty="0">
                <a:latin typeface="Arial" panose="020B0604020202020204" pitchFamily="34" charset="0"/>
                <a:cs typeface="Arial" panose="020B0604020202020204" pitchFamily="34" charset="0"/>
              </a:rPr>
              <a:t>. Nous œuvrons également de notre côté pour que nos propres comportements soient cohérents avec ces valeurs. Aussi nous vous encourageons à vous les approprier et à les défendre dans votre programme politique en suivant les propositions ci-jointes.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Dans l’attente de votre réponse que nous souhaitons favorable, nous nous tenons à votre disposition pour toutes informations complémentaires.</a:t>
            </a:r>
          </a:p>
        </p:txBody>
      </p:sp>
      <p:sp>
        <p:nvSpPr>
          <p:cNvPr id="5" name="ZoneTexte 4"/>
          <p:cNvSpPr txBox="1"/>
          <p:nvPr/>
        </p:nvSpPr>
        <p:spPr>
          <a:xfrm>
            <a:off x="-1" y="10252305"/>
            <a:ext cx="7559675" cy="369332"/>
          </a:xfrm>
          <a:prstGeom prst="rect">
            <a:avLst/>
          </a:prstGeom>
          <a:noFill/>
        </p:spPr>
        <p:txBody>
          <a:bodyPr wrap="square" rtlCol="0">
            <a:spAutoFit/>
          </a:bodyPr>
          <a:lstStyle/>
          <a:p>
            <a:pPr algn="ctr"/>
            <a:r>
              <a:rPr lang="fr-FR" sz="900" dirty="0" smtClean="0">
                <a:solidFill>
                  <a:srgbClr val="762915"/>
                </a:solidFill>
                <a:latin typeface="Arial" panose="020B0604020202020204" pitchFamily="34" charset="0"/>
                <a:cs typeface="Arial" panose="020B0604020202020204" pitchFamily="34" charset="0"/>
              </a:rPr>
              <a:t>SEL 157 </a:t>
            </a:r>
            <a:r>
              <a:rPr lang="fr-FR" sz="900" dirty="0">
                <a:solidFill>
                  <a:srgbClr val="762915"/>
                </a:solidFill>
                <a:latin typeface="Arial" panose="020B0604020202020204" pitchFamily="34" charset="0"/>
                <a:cs typeface="Arial" panose="020B0604020202020204" pitchFamily="34" charset="0"/>
              </a:rPr>
              <a:t>rue des Blains 92220 BAGNEUX - Téléphone : +33 (0) 1 45 36 41 </a:t>
            </a:r>
            <a:r>
              <a:rPr lang="fr-FR" sz="900" dirty="0" smtClean="0">
                <a:solidFill>
                  <a:srgbClr val="762915"/>
                </a:solidFill>
                <a:latin typeface="Arial" panose="020B0604020202020204" pitchFamily="34" charset="0"/>
                <a:cs typeface="Arial" panose="020B0604020202020204" pitchFamily="34" charset="0"/>
              </a:rPr>
              <a:t>64 – Email : </a:t>
            </a:r>
            <a:r>
              <a:rPr lang="fr-FR" sz="900" dirty="0">
                <a:solidFill>
                  <a:srgbClr val="762915"/>
                </a:solidFill>
                <a:latin typeface="Arial" panose="020B0604020202020204" pitchFamily="34" charset="0"/>
                <a:cs typeface="Arial" panose="020B0604020202020204" pitchFamily="34" charset="0"/>
                <a:hlinkClick r:id="rId2"/>
              </a:rPr>
              <a:t>cbalverde@michee-france.org</a:t>
            </a:r>
            <a:r>
              <a:rPr lang="fr-FR" sz="900" dirty="0">
                <a:solidFill>
                  <a:srgbClr val="762915"/>
                </a:solidFill>
                <a:latin typeface="Arial" panose="020B0604020202020204" pitchFamily="34" charset="0"/>
                <a:cs typeface="Arial" panose="020B0604020202020204" pitchFamily="34" charset="0"/>
              </a:rPr>
              <a:t> - </a:t>
            </a:r>
            <a:r>
              <a:rPr lang="fr-FR" sz="900" dirty="0" smtClean="0">
                <a:solidFill>
                  <a:srgbClr val="762915"/>
                </a:solidFill>
                <a:latin typeface="Arial" panose="020B0604020202020204" pitchFamily="34" charset="0"/>
                <a:cs typeface="Arial" panose="020B0604020202020204" pitchFamily="34" charset="0"/>
              </a:rPr>
              <a:t>www.michee-france.org</a:t>
            </a:r>
            <a:endParaRPr lang="fr-FR" sz="900" dirty="0">
              <a:solidFill>
                <a:srgbClr val="762915"/>
              </a:solidFill>
              <a:latin typeface="Arial" panose="020B0604020202020204" pitchFamily="34" charset="0"/>
              <a:cs typeface="Arial" panose="020B0604020202020204" pitchFamily="34" charset="0"/>
            </a:endParaRPr>
          </a:p>
          <a:p>
            <a:pPr algn="ctr"/>
            <a:endParaRPr lang="fr-FR" sz="900" dirty="0">
              <a:solidFill>
                <a:srgbClr val="762915"/>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43218" y="148344"/>
            <a:ext cx="1304168" cy="1238010"/>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400" y="50800"/>
            <a:ext cx="3321330" cy="1104900"/>
          </a:xfrm>
          <a:prstGeom prst="rect">
            <a:avLst/>
          </a:prstGeom>
          <a:solidFill>
            <a:schemeClr val="bg1"/>
          </a:solidFill>
        </p:spPr>
      </p:pic>
      <p:sp>
        <p:nvSpPr>
          <p:cNvPr id="13" name="ZoneTexte 12"/>
          <p:cNvSpPr txBox="1"/>
          <p:nvPr/>
        </p:nvSpPr>
        <p:spPr>
          <a:xfrm>
            <a:off x="5584432" y="2145116"/>
            <a:ext cx="1414170" cy="276999"/>
          </a:xfrm>
          <a:prstGeom prst="rect">
            <a:avLst/>
          </a:prstGeom>
          <a:noFill/>
        </p:spPr>
        <p:txBody>
          <a:bodyPr wrap="none" rtlCol="0">
            <a:spAutoFit/>
          </a:bodyPr>
          <a:lstStyle/>
          <a:p>
            <a:r>
              <a:rPr lang="fr-FR" sz="1200" i="1" dirty="0" smtClean="0">
                <a:solidFill>
                  <a:srgbClr val="DE00A9"/>
                </a:solidFill>
                <a:latin typeface="Arial" panose="020B0604020202020204" pitchFamily="34" charset="0"/>
                <a:cs typeface="Arial" panose="020B0604020202020204" pitchFamily="34" charset="0"/>
              </a:rPr>
              <a:t>Mettre lieu et </a:t>
            </a:r>
            <a:r>
              <a:rPr lang="fr-FR" sz="1200" i="1" dirty="0">
                <a:solidFill>
                  <a:srgbClr val="DE00A9"/>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198452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p:cNvSpPr/>
          <p:nvPr/>
        </p:nvSpPr>
        <p:spPr>
          <a:xfrm>
            <a:off x="208826" y="5989848"/>
            <a:ext cx="7131845" cy="2019269"/>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C586"/>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3955" y="4727178"/>
            <a:ext cx="3474906" cy="1155990"/>
          </a:xfrm>
          <a:prstGeom prst="rect">
            <a:avLst/>
          </a:prstGeom>
          <a:solidFill>
            <a:schemeClr val="bg1"/>
          </a:solidFill>
        </p:spPr>
      </p:pic>
      <p:sp>
        <p:nvSpPr>
          <p:cNvPr id="8" name="ZoneTexte 7"/>
          <p:cNvSpPr txBox="1"/>
          <p:nvPr/>
        </p:nvSpPr>
        <p:spPr>
          <a:xfrm>
            <a:off x="1219200" y="9701026"/>
            <a:ext cx="6107904" cy="484748"/>
          </a:xfrm>
          <a:prstGeom prst="rect">
            <a:avLst/>
          </a:prstGeom>
          <a:noFill/>
          <a:ln>
            <a:noFill/>
          </a:ln>
        </p:spPr>
        <p:txBody>
          <a:bodyPr wrap="square" lIns="0" tIns="0" rIns="0" bIns="0" rtlCol="0">
            <a:spAutoFit/>
          </a:bodyPr>
          <a:lstStyle/>
          <a:p>
            <a:pPr algn="just"/>
            <a:r>
              <a:rPr lang="fr-FR" sz="1050" dirty="0">
                <a:latin typeface="Arial" panose="020B0604020202020204" pitchFamily="34" charset="0"/>
                <a:cs typeface="Arial" panose="020B0604020202020204" pitchFamily="34" charset="0"/>
              </a:rPr>
              <a:t>Le </a:t>
            </a:r>
            <a:r>
              <a:rPr lang="fr-FR" sz="1050" dirty="0" smtClean="0">
                <a:latin typeface="Arial" panose="020B0604020202020204" pitchFamily="34" charset="0"/>
                <a:cs typeface="Arial" panose="020B0604020202020204" pitchFamily="34" charset="0"/>
              </a:rPr>
              <a:t>SEL </a:t>
            </a:r>
            <a:r>
              <a:rPr lang="fr-FR" sz="1050" dirty="0">
                <a:latin typeface="Arial" panose="020B0604020202020204" pitchFamily="34" charset="0"/>
                <a:cs typeface="Arial" panose="020B0604020202020204" pitchFamily="34" charset="0"/>
              </a:rPr>
              <a:t>est une association protestante de solidarité internationale qui vise à améliorer les conditions de vie de personnes et de populations en situations de pauvreté dans les pays en développement (</a:t>
            </a:r>
            <a:r>
              <a:rPr lang="fr-FR" sz="1050" dirty="0">
                <a:latin typeface="Arial" panose="020B0604020202020204" pitchFamily="34" charset="0"/>
                <a:cs typeface="Arial" panose="020B0604020202020204" pitchFamily="34" charset="0"/>
                <a:hlinkClick r:id="rId3"/>
              </a:rPr>
              <a:t>www.selfrance.org</a:t>
            </a:r>
            <a:r>
              <a:rPr lang="fr-FR" sz="1050" dirty="0">
                <a:latin typeface="Arial" panose="020B0604020202020204" pitchFamily="34" charset="0"/>
                <a:cs typeface="Arial" panose="020B0604020202020204" pitchFamily="34" charset="0"/>
              </a:rPr>
              <a:t>). Créé en 1980 par l’AEF (CNEF), le SEL héberge et soutient Michée depuis 2004.</a:t>
            </a:r>
          </a:p>
        </p:txBody>
      </p:sp>
      <p:sp>
        <p:nvSpPr>
          <p:cNvPr id="12" name="ZoneTexte 11"/>
          <p:cNvSpPr txBox="1"/>
          <p:nvPr/>
        </p:nvSpPr>
        <p:spPr>
          <a:xfrm>
            <a:off x="328569" y="6072918"/>
            <a:ext cx="5130291" cy="246221"/>
          </a:xfrm>
          <a:prstGeom prst="rect">
            <a:avLst/>
          </a:prstGeom>
          <a:noFill/>
          <a:ln>
            <a:noFill/>
          </a:ln>
        </p:spPr>
        <p:txBody>
          <a:bodyPr wrap="square" lIns="0" tIns="0" rIns="0" bIns="0" rtlCol="0">
            <a:spAutoFit/>
          </a:bodyPr>
          <a:lstStyle/>
          <a:p>
            <a:r>
              <a:rPr lang="fr-FR" sz="1600" b="1" dirty="0">
                <a:solidFill>
                  <a:srgbClr val="762915"/>
                </a:solidFill>
                <a:latin typeface="Arial" panose="020B0604020202020204" pitchFamily="34" charset="0"/>
                <a:cs typeface="Arial" panose="020B0604020202020204" pitchFamily="34" charset="0"/>
              </a:rPr>
              <a:t>QUI SOMMES-NOUS ?</a:t>
            </a:r>
          </a:p>
        </p:txBody>
      </p:sp>
      <p:sp>
        <p:nvSpPr>
          <p:cNvPr id="13" name="ZoneTexte 12"/>
          <p:cNvSpPr txBox="1"/>
          <p:nvPr/>
        </p:nvSpPr>
        <p:spPr>
          <a:xfrm>
            <a:off x="328569" y="6326759"/>
            <a:ext cx="6858000" cy="1615827"/>
          </a:xfrm>
          <a:prstGeom prst="rect">
            <a:avLst/>
          </a:prstGeom>
          <a:noFill/>
          <a:ln>
            <a:noFill/>
          </a:ln>
        </p:spPr>
        <p:txBody>
          <a:bodyPr wrap="square" lIns="0" tIns="0" rIns="0" bIns="0" rtlCol="0">
            <a:spAutoFit/>
          </a:bodyPr>
          <a:lstStyle/>
          <a:p>
            <a:pPr algn="just"/>
            <a:r>
              <a:rPr lang="fr-FR" sz="1100" dirty="0">
                <a:latin typeface="Arial" panose="020B0604020202020204" pitchFamily="34" charset="0"/>
                <a:cs typeface="Arial" panose="020B0604020202020204" pitchFamily="34" charset="0"/>
              </a:rPr>
              <a:t>Michée est une campagne internationale lancée en 2004 par l’Alliance </a:t>
            </a:r>
            <a:r>
              <a:rPr lang="fr-FR" sz="1100" dirty="0" smtClean="0">
                <a:latin typeface="Arial" panose="020B0604020202020204" pitchFamily="34" charset="0"/>
                <a:cs typeface="Arial" panose="020B0604020202020204" pitchFamily="34" charset="0"/>
              </a:rPr>
              <a:t>Évangélique </a:t>
            </a:r>
            <a:r>
              <a:rPr lang="fr-FR" sz="1100" dirty="0">
                <a:latin typeface="Arial" panose="020B0604020202020204" pitchFamily="34" charset="0"/>
                <a:cs typeface="Arial" panose="020B0604020202020204" pitchFamily="34" charset="0"/>
              </a:rPr>
              <a:t>Mondiale (600 millions de chrétiens représentés dans 128 nations) et le réseau Michée (601 organisations humanitaires </a:t>
            </a:r>
            <a:r>
              <a:rPr lang="fr-FR" sz="1100" dirty="0" smtClean="0">
                <a:latin typeface="Arial" panose="020B0604020202020204" pitchFamily="34" charset="0"/>
                <a:cs typeface="Arial" panose="020B0604020202020204" pitchFamily="34" charset="0"/>
              </a:rPr>
              <a:t>protestantes </a:t>
            </a:r>
            <a:r>
              <a:rPr lang="fr-FR" sz="1100" dirty="0">
                <a:latin typeface="Arial" panose="020B0604020202020204" pitchFamily="34" charset="0"/>
                <a:cs typeface="Arial" panose="020B0604020202020204" pitchFamily="34" charset="0"/>
              </a:rPr>
              <a:t>évangéliques dans 86 nations) pour mobiliser le monde protestant contre la pauvreté (www.micahnetwork.org/fr). Cette campagne internationale s’organise en campagnes nationales, notamment en </a:t>
            </a:r>
            <a:r>
              <a:rPr lang="fr-FR" sz="1100" dirty="0" smtClean="0">
                <a:latin typeface="Arial" panose="020B0604020202020204" pitchFamily="34" charset="0"/>
                <a:cs typeface="Arial" panose="020B0604020202020204" pitchFamily="34" charset="0"/>
              </a:rPr>
              <a:t>France, créée et hébergée par le Service d’Entraide et de Liaison (SEL), </a:t>
            </a:r>
            <a:r>
              <a:rPr lang="fr-FR" sz="1100" dirty="0">
                <a:latin typeface="Arial" panose="020B0604020202020204" pitchFamily="34" charset="0"/>
                <a:cs typeface="Arial" panose="020B0604020202020204" pitchFamily="34" charset="0"/>
              </a:rPr>
              <a:t>avec le soutien du Conseil National des </a:t>
            </a:r>
            <a:r>
              <a:rPr lang="fr-FR" sz="1100" dirty="0" smtClean="0">
                <a:latin typeface="Arial" panose="020B0604020202020204" pitchFamily="34" charset="0"/>
                <a:cs typeface="Arial" panose="020B0604020202020204" pitchFamily="34" charset="0"/>
              </a:rPr>
              <a:t>Évangéliques </a:t>
            </a:r>
            <a:r>
              <a:rPr lang="fr-FR" sz="1100" dirty="0">
                <a:latin typeface="Arial" panose="020B0604020202020204" pitchFamily="34" charset="0"/>
                <a:cs typeface="Arial" panose="020B0604020202020204" pitchFamily="34" charset="0"/>
              </a:rPr>
              <a:t>de </a:t>
            </a:r>
            <a:r>
              <a:rPr lang="fr-FR" sz="1100" dirty="0" smtClean="0">
                <a:latin typeface="Arial" panose="020B0604020202020204" pitchFamily="34" charset="0"/>
                <a:cs typeface="Arial" panose="020B0604020202020204" pitchFamily="34" charset="0"/>
              </a:rPr>
              <a:t>France (CNEF) </a:t>
            </a:r>
            <a:r>
              <a:rPr lang="fr-FR" sz="1100" dirty="0">
                <a:latin typeface="Arial" panose="020B0604020202020204" pitchFamily="34" charset="0"/>
                <a:cs typeface="Arial" panose="020B0604020202020204" pitchFamily="34" charset="0"/>
              </a:rPr>
              <a:t>et de la Fédération Protestante de </a:t>
            </a:r>
            <a:r>
              <a:rPr lang="fr-FR" sz="1100" dirty="0" smtClean="0">
                <a:latin typeface="Arial" panose="020B0604020202020204" pitchFamily="34" charset="0"/>
                <a:cs typeface="Arial" panose="020B0604020202020204" pitchFamily="34" charset="0"/>
              </a:rPr>
              <a:t>France(FPF). </a:t>
            </a:r>
          </a:p>
          <a:p>
            <a:pPr algn="just"/>
            <a:endParaRPr lang="fr-FR" sz="500" dirty="0">
              <a:latin typeface="Arial" panose="020B0604020202020204" pitchFamily="34" charset="0"/>
              <a:cs typeface="Arial" panose="020B0604020202020204" pitchFamily="34" charset="0"/>
            </a:endParaRPr>
          </a:p>
          <a:p>
            <a:pPr algn="r"/>
            <a:r>
              <a:rPr lang="fr-FR" sz="1100" b="1" dirty="0">
                <a:solidFill>
                  <a:srgbClr val="762915"/>
                </a:solidFill>
                <a:latin typeface="Arial" panose="020B0604020202020204" pitchFamily="34" charset="0"/>
                <a:cs typeface="Arial" panose="020B0604020202020204" pitchFamily="34" charset="0"/>
              </a:rPr>
              <a:t>« On t’a fait connaître, ô homme, ce qui est bien ; et ce que l’Éternel demande de toi, c’est que tu pratiques la justice, que tu aimes la miséricorde, et que tu marches humblement avec ton Dieu. » </a:t>
            </a:r>
          </a:p>
          <a:p>
            <a:pPr algn="r"/>
            <a:r>
              <a:rPr lang="fr-FR" sz="1100" b="1" dirty="0">
                <a:solidFill>
                  <a:srgbClr val="762915"/>
                </a:solidFill>
                <a:latin typeface="Arial" panose="020B0604020202020204" pitchFamily="34" charset="0"/>
                <a:cs typeface="Arial" panose="020B0604020202020204" pitchFamily="34" charset="0"/>
              </a:rPr>
              <a:t>La Bible – Michée 6.8.</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826" y="9727451"/>
            <a:ext cx="880230" cy="384289"/>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8922" y="8228156"/>
            <a:ext cx="1873313" cy="895333"/>
          </a:xfrm>
          <a:prstGeom prst="rect">
            <a:avLst/>
          </a:prstGeom>
        </p:spPr>
      </p:pic>
      <p:pic>
        <p:nvPicPr>
          <p:cNvPr id="18" name="Picture 4" descr="Image result for logo cne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7569" y="8174816"/>
            <a:ext cx="2184092" cy="1046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450" y="8705930"/>
            <a:ext cx="1193491" cy="4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588922" y="9212117"/>
            <a:ext cx="1984297" cy="276999"/>
          </a:xfrm>
          <a:prstGeom prst="rect">
            <a:avLst/>
          </a:prstGeom>
        </p:spPr>
        <p:txBody>
          <a:bodyPr wrap="square">
            <a:spAutoFit/>
          </a:bodyPr>
          <a:lstStyle/>
          <a:p>
            <a:pPr algn="ctr"/>
            <a:r>
              <a:rPr lang="fr-FR" sz="1200" dirty="0" smtClean="0">
                <a:latin typeface="Arial" panose="020B0604020202020204" pitchFamily="34" charset="0"/>
                <a:cs typeface="Arial" panose="020B0604020202020204" pitchFamily="34" charset="0"/>
              </a:rPr>
              <a:t>www.protestants.org</a:t>
            </a:r>
            <a:endParaRPr lang="fr-FR" sz="1200" dirty="0">
              <a:latin typeface="Arial" panose="020B0604020202020204" pitchFamily="34" charset="0"/>
              <a:cs typeface="Arial" panose="020B0604020202020204" pitchFamily="34" charset="0"/>
            </a:endParaRPr>
          </a:p>
        </p:txBody>
      </p:sp>
      <p:sp>
        <p:nvSpPr>
          <p:cNvPr id="21" name="Rectangle 20"/>
          <p:cNvSpPr/>
          <p:nvPr/>
        </p:nvSpPr>
        <p:spPr>
          <a:xfrm>
            <a:off x="3935818" y="9212116"/>
            <a:ext cx="1827593" cy="276999"/>
          </a:xfrm>
          <a:prstGeom prst="rect">
            <a:avLst/>
          </a:prstGeom>
        </p:spPr>
        <p:txBody>
          <a:bodyPr wrap="square">
            <a:spAutoFit/>
          </a:bodyPr>
          <a:lstStyle/>
          <a:p>
            <a:pPr algn="ctr"/>
            <a:r>
              <a:rPr lang="fr-FR" sz="1200" dirty="0" smtClean="0">
                <a:latin typeface="Arial" panose="020B0604020202020204" pitchFamily="34" charset="0"/>
                <a:cs typeface="Arial" panose="020B0604020202020204" pitchFamily="34" charset="0"/>
              </a:rPr>
              <a:t>www.lecnef.org</a:t>
            </a:r>
            <a:endParaRPr lang="fr-FR" sz="1200" dirty="0">
              <a:latin typeface="Arial" panose="020B0604020202020204" pitchFamily="34" charset="0"/>
              <a:cs typeface="Arial" panose="020B0604020202020204" pitchFamily="34" charset="0"/>
            </a:endParaRPr>
          </a:p>
        </p:txBody>
      </p:sp>
      <p:sp>
        <p:nvSpPr>
          <p:cNvPr id="14" name="ZoneTexte 13"/>
          <p:cNvSpPr txBox="1"/>
          <p:nvPr/>
        </p:nvSpPr>
        <p:spPr>
          <a:xfrm>
            <a:off x="554038" y="916335"/>
            <a:ext cx="6451600" cy="646331"/>
          </a:xfrm>
          <a:prstGeom prst="rect">
            <a:avLst/>
          </a:prstGeom>
          <a:noFill/>
        </p:spPr>
        <p:txBody>
          <a:bodyPr wrap="square" rtlCol="0">
            <a:spAutoFit/>
          </a:bodyPr>
          <a:lstStyle/>
          <a:p>
            <a:pPr algn="just"/>
            <a:r>
              <a:rPr lang="fr-FR" sz="1200" dirty="0">
                <a:latin typeface="Arial" panose="020B0604020202020204" pitchFamily="34" charset="0"/>
                <a:cs typeface="Arial" panose="020B0604020202020204" pitchFamily="34" charset="0"/>
              </a:rPr>
              <a:t>En vous remerciant de l’attention que vous </a:t>
            </a:r>
            <a:r>
              <a:rPr lang="fr-FR" sz="1200" dirty="0" smtClean="0">
                <a:latin typeface="Arial" panose="020B0604020202020204" pitchFamily="34" charset="0"/>
                <a:cs typeface="Arial" panose="020B0604020202020204" pitchFamily="34" charset="0"/>
              </a:rPr>
              <a:t>portez </a:t>
            </a:r>
            <a:r>
              <a:rPr lang="fr-FR" sz="1200" dirty="0">
                <a:latin typeface="Arial" panose="020B0604020202020204" pitchFamily="34" charset="0"/>
                <a:cs typeface="Arial" panose="020B0604020202020204" pitchFamily="34" charset="0"/>
              </a:rPr>
              <a:t>aux plus </a:t>
            </a:r>
            <a:r>
              <a:rPr lang="fr-FR" sz="1200" dirty="0" smtClean="0">
                <a:latin typeface="Arial" panose="020B0604020202020204" pitchFamily="34" charset="0"/>
                <a:cs typeface="Arial" panose="020B0604020202020204" pitchFamily="34" charset="0"/>
              </a:rPr>
              <a:t>démunis, </a:t>
            </a:r>
            <a:r>
              <a:rPr lang="fr-FR" sz="1200" dirty="0">
                <a:latin typeface="Arial" panose="020B0604020202020204" pitchFamily="34" charset="0"/>
                <a:cs typeface="Arial" panose="020B0604020202020204" pitchFamily="34" charset="0"/>
              </a:rPr>
              <a:t>nous vous prions d’agréer, </a:t>
            </a:r>
            <a:r>
              <a:rPr lang="fr-FR" sz="1200" i="1" dirty="0">
                <a:solidFill>
                  <a:srgbClr val="DE00A9"/>
                </a:solidFill>
                <a:latin typeface="Arial" panose="020B0604020202020204" pitchFamily="34" charset="0"/>
                <a:cs typeface="Arial" panose="020B0604020202020204" pitchFamily="34" charset="0"/>
              </a:rPr>
              <a:t>(Madame/Monsieur nom de la personne concernée)</a:t>
            </a:r>
            <a:r>
              <a:rPr lang="fr-FR" sz="1200" dirty="0">
                <a:latin typeface="Arial" panose="020B0604020202020204" pitchFamily="34" charset="0"/>
                <a:cs typeface="Arial" panose="020B0604020202020204" pitchFamily="34" charset="0"/>
              </a:rPr>
              <a:t>, l’expression de nos respectueuses salutations.</a:t>
            </a:r>
          </a:p>
        </p:txBody>
      </p:sp>
      <p:sp>
        <p:nvSpPr>
          <p:cNvPr id="15" name="ZoneTexte 14"/>
          <p:cNvSpPr txBox="1"/>
          <p:nvPr/>
        </p:nvSpPr>
        <p:spPr>
          <a:xfrm>
            <a:off x="2060032" y="2402172"/>
            <a:ext cx="3439611" cy="646331"/>
          </a:xfrm>
          <a:prstGeom prst="rect">
            <a:avLst/>
          </a:prstGeom>
          <a:noFill/>
        </p:spPr>
        <p:txBody>
          <a:bodyPr wrap="square" rtlCol="0">
            <a:spAutoFit/>
          </a:bodyPr>
          <a:lstStyle/>
          <a:p>
            <a:r>
              <a:rPr lang="fr-FR" sz="1200" i="1" dirty="0">
                <a:solidFill>
                  <a:srgbClr val="DE00A9"/>
                </a:solidFill>
                <a:latin typeface="Arial" panose="020B0604020202020204" pitchFamily="34" charset="0"/>
                <a:cs typeface="Arial" panose="020B0604020202020204" pitchFamily="34" charset="0"/>
              </a:rPr>
              <a:t>Responsable/pasteur de Nom de </a:t>
            </a:r>
            <a:r>
              <a:rPr lang="fr-FR" sz="1200" i="1" dirty="0" smtClean="0">
                <a:solidFill>
                  <a:srgbClr val="DE00A9"/>
                </a:solidFill>
                <a:latin typeface="Arial" panose="020B0604020202020204" pitchFamily="34" charset="0"/>
                <a:cs typeface="Arial" panose="020B0604020202020204" pitchFamily="34" charset="0"/>
              </a:rPr>
              <a:t>l’Église</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Dans le cadre de la campagne Michée France</a:t>
            </a:r>
          </a:p>
          <a:p>
            <a:r>
              <a:rPr lang="fr-FR" sz="1200" dirty="0">
                <a:latin typeface="Arial" panose="020B0604020202020204" pitchFamily="34" charset="0"/>
                <a:cs typeface="Arial" panose="020B0604020202020204" pitchFamily="34" charset="0"/>
              </a:rPr>
              <a:t>Avec le soutien du CNEF, de la FPF et du SEL. </a:t>
            </a:r>
          </a:p>
        </p:txBody>
      </p:sp>
      <p:sp>
        <p:nvSpPr>
          <p:cNvPr id="22" name="Rectangle 21"/>
          <p:cNvSpPr/>
          <p:nvPr/>
        </p:nvSpPr>
        <p:spPr>
          <a:xfrm>
            <a:off x="3059582" y="5705229"/>
            <a:ext cx="1984297" cy="276999"/>
          </a:xfrm>
          <a:prstGeom prst="rect">
            <a:avLst/>
          </a:prstGeom>
        </p:spPr>
        <p:txBody>
          <a:bodyPr wrap="square">
            <a:spAutoFit/>
          </a:bodyPr>
          <a:lstStyle/>
          <a:p>
            <a:r>
              <a:rPr lang="fr-FR" sz="1200" dirty="0" smtClean="0">
                <a:latin typeface="Arial" panose="020B0604020202020204" pitchFamily="34" charset="0"/>
                <a:cs typeface="Arial" panose="020B0604020202020204" pitchFamily="34" charset="0"/>
              </a:rPr>
              <a:t>www.michee-france.org</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60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p:cNvSpPr/>
          <p:nvPr/>
        </p:nvSpPr>
        <p:spPr>
          <a:xfrm>
            <a:off x="3802063" y="4868863"/>
            <a:ext cx="3449637" cy="2593975"/>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20" name="Rectangle : coins arrondis 19"/>
          <p:cNvSpPr/>
          <p:nvPr/>
        </p:nvSpPr>
        <p:spPr>
          <a:xfrm>
            <a:off x="220663" y="6819900"/>
            <a:ext cx="3449637" cy="1079500"/>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19" name="Rectangle : coins arrondis 18"/>
          <p:cNvSpPr/>
          <p:nvPr/>
        </p:nvSpPr>
        <p:spPr>
          <a:xfrm>
            <a:off x="220663" y="4859338"/>
            <a:ext cx="3449637" cy="781050"/>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4" name="ZoneTexte 3"/>
          <p:cNvSpPr txBox="1"/>
          <p:nvPr/>
        </p:nvSpPr>
        <p:spPr>
          <a:xfrm>
            <a:off x="210182" y="2834640"/>
            <a:ext cx="7031036" cy="7620000"/>
          </a:xfrm>
          <a:prstGeom prst="rect">
            <a:avLst/>
          </a:prstGeom>
          <a:noFill/>
        </p:spPr>
        <p:txBody>
          <a:bodyPr numCol="2" spcCol="360000"/>
          <a:lstStyle/>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HONORER LES ENGAGEMENTS </a:t>
            </a: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DE LA FRANCE ENVERS </a:t>
            </a: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LES PAYS DU SUD. </a:t>
            </a:r>
          </a:p>
          <a:p>
            <a:pPr algn="just" fontAlgn="auto">
              <a:spcBef>
                <a:spcPts val="0"/>
              </a:spcBef>
              <a:spcAft>
                <a:spcPts val="0"/>
              </a:spcAft>
              <a:defRPr/>
            </a:pPr>
            <a:endParaRPr lang="fr-FR" sz="110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Depuis l’an 2000 et à plusieurs reprises, la France a promis de consacrer 0,7% de son Revenu National Brut (RNB) à l’Aide Publique au Développement (APD). Or, non seulement la France n’a jamais honoré son engagement, mais depuis plusieurs années, l’APD française est en baisse ne représentant plus que 0,37% du RNB en 2015. </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vous encourageons vivement à publier un calendrier précis, dès l’automne 2017, pour atteindre cet </a:t>
            </a:r>
            <a:r>
              <a:rPr lang="fr-FR" sz="1050" b="1" u="sng" dirty="0">
                <a:solidFill>
                  <a:srgbClr val="762915"/>
                </a:solidFill>
                <a:latin typeface="Arial" panose="020B0604020202020204" pitchFamily="34" charset="0"/>
                <a:cs typeface="Arial" panose="020B0604020202020204" pitchFamily="34" charset="0"/>
              </a:rPr>
              <a:t>objectif des 0,7% du RNB pour l’APD dès 2022</a:t>
            </a:r>
            <a:r>
              <a:rPr lang="fr-FR" sz="1050" b="1" dirty="0">
                <a:solidFill>
                  <a:srgbClr val="762915"/>
                </a:solidFill>
                <a:latin typeface="Arial" panose="020B0604020202020204" pitchFamily="34" charset="0"/>
                <a:cs typeface="Arial" panose="020B0604020202020204" pitchFamily="34" charset="0"/>
              </a:rPr>
              <a:t>.</a:t>
            </a:r>
          </a:p>
          <a:p>
            <a:pPr algn="just" fontAlgn="auto">
              <a:spcBef>
                <a:spcPts val="0"/>
              </a:spcBef>
              <a:spcAft>
                <a:spcPts val="0"/>
              </a:spcAft>
              <a:defRPr/>
            </a:pPr>
            <a:endParaRPr lang="fr-FR" sz="105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L’Agence Française de Développement (AFD), établissement public responsable de mettre en œuvre la politique de coopération au développement de la France, finance principalement les pays à revenu intermédiaire sous forme de prêts au lieu de privilégier les dons et les subventions aux pays les plus pauvres.</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vous appelons donc à garantir que les interventions de l’AFD auront comme objectif premier de contribuer à la réduction de la </a:t>
            </a:r>
            <a:r>
              <a:rPr lang="fr-FR" sz="1050" b="1" dirty="0" err="1">
                <a:solidFill>
                  <a:srgbClr val="762915"/>
                </a:solidFill>
                <a:latin typeface="Arial" panose="020B0604020202020204" pitchFamily="34" charset="0"/>
                <a:cs typeface="Arial" panose="020B0604020202020204" pitchFamily="34" charset="0"/>
              </a:rPr>
              <a:t>pau-vreté</a:t>
            </a:r>
            <a:r>
              <a:rPr lang="fr-FR" sz="1050" b="1" dirty="0">
                <a:solidFill>
                  <a:srgbClr val="762915"/>
                </a:solidFill>
                <a:latin typeface="Arial" panose="020B0604020202020204" pitchFamily="34" charset="0"/>
                <a:cs typeface="Arial" panose="020B0604020202020204" pitchFamily="34" charset="0"/>
              </a:rPr>
              <a:t> et des inégalités, </a:t>
            </a:r>
            <a:r>
              <a:rPr lang="fr-FR" sz="1050" b="1" u="sng" dirty="0">
                <a:solidFill>
                  <a:srgbClr val="762915"/>
                </a:solidFill>
                <a:latin typeface="Arial" panose="020B0604020202020204" pitchFamily="34" charset="0"/>
                <a:cs typeface="Arial" panose="020B0604020202020204" pitchFamily="34" charset="0"/>
              </a:rPr>
              <a:t>en privilégiant les dons </a:t>
            </a:r>
            <a:r>
              <a:rPr lang="fr-FR" sz="1050" b="1" dirty="0">
                <a:solidFill>
                  <a:srgbClr val="762915"/>
                </a:solidFill>
                <a:latin typeface="Arial" panose="020B0604020202020204" pitchFamily="34" charset="0"/>
                <a:cs typeface="Arial" panose="020B0604020202020204" pitchFamily="34" charset="0"/>
              </a:rPr>
              <a:t>et les subventions, et en allouant </a:t>
            </a:r>
            <a:r>
              <a:rPr lang="fr-FR" sz="1050" b="1" u="sng" dirty="0">
                <a:solidFill>
                  <a:srgbClr val="762915"/>
                </a:solidFill>
                <a:latin typeface="Arial" panose="020B0604020202020204" pitchFamily="34" charset="0"/>
                <a:cs typeface="Arial" panose="020B0604020202020204" pitchFamily="34" charset="0"/>
              </a:rPr>
              <a:t>au moins 50% de l’APD aux « Pays Moins Avancés » (PMA)</a:t>
            </a:r>
            <a:r>
              <a:rPr lang="fr-FR" sz="1050" b="1" dirty="0">
                <a:solidFill>
                  <a:srgbClr val="762915"/>
                </a:solidFill>
                <a:latin typeface="Arial" panose="020B0604020202020204" pitchFamily="34" charset="0"/>
                <a:cs typeface="Arial" panose="020B0604020202020204" pitchFamily="34" charset="0"/>
              </a:rPr>
              <a:t>.</a:t>
            </a:r>
          </a:p>
          <a:p>
            <a:pPr algn="just" fontAlgn="auto">
              <a:spcBef>
                <a:spcPts val="0"/>
              </a:spcBef>
              <a:spcAft>
                <a:spcPts val="0"/>
              </a:spcAft>
              <a:defRPr/>
            </a:pPr>
            <a:endParaRPr lang="fr-FR" sz="105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chemeClr val="accent2">
                    <a:lumMod val="75000"/>
                  </a:schemeClr>
                </a:solidFill>
                <a:latin typeface="Arial Black" panose="020B0A04020102020204" pitchFamily="34" charset="0"/>
                <a:cs typeface="Arial" panose="020B0604020202020204" pitchFamily="34" charset="0"/>
              </a:rPr>
              <a:t>NOTRE ENGAGEMENT :</a:t>
            </a:r>
            <a:r>
              <a:rPr lang="fr-FR" sz="1000" dirty="0">
                <a:solidFill>
                  <a:schemeClr val="accent2">
                    <a:lumMod val="75000"/>
                  </a:schemeClr>
                </a:solidFill>
                <a:latin typeface="Arial Black" panose="020B0A04020102020204" pitchFamily="34" charset="0"/>
                <a:cs typeface="Arial" panose="020B0604020202020204" pitchFamily="34" charset="0"/>
              </a:rPr>
              <a:t> </a:t>
            </a:r>
            <a:r>
              <a:rPr lang="fr-FR" sz="1050" dirty="0">
                <a:solidFill>
                  <a:schemeClr val="accent2">
                    <a:lumMod val="75000"/>
                  </a:schemeClr>
                </a:solidFill>
                <a:latin typeface="Arial" panose="020B0604020202020204" pitchFamily="34" charset="0"/>
                <a:cs typeface="Arial" panose="020B0604020202020204" pitchFamily="34" charset="0"/>
              </a:rPr>
              <a:t>De même, en tant que chrétiens protestants, nous nous engageons nous-mêmes à faire preuve de générosité en soutenant des actions de développement dans les pays les moins avancés.</a:t>
            </a:r>
          </a:p>
          <a:p>
            <a:pPr algn="just" fontAlgn="auto">
              <a:spcBef>
                <a:spcPts val="0"/>
              </a:spcBef>
              <a:spcAft>
                <a:spcPts val="0"/>
              </a:spcAft>
              <a:defRPr/>
            </a:pPr>
            <a:endParaRPr lang="fr-FR" sz="1100" b="1" dirty="0">
              <a:latin typeface="Arial" panose="020B0604020202020204" pitchFamily="34" charset="0"/>
              <a:cs typeface="Arial" panose="020B0604020202020204" pitchFamily="34" charset="0"/>
            </a:endParaRP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ENCOURAGER L’INTÉGRITÉ </a:t>
            </a: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DES ACTEURS POLITIQUES, ÉCONOMIQUES ET FINANCIERS</a:t>
            </a:r>
          </a:p>
          <a:p>
            <a:pPr algn="just" fontAlgn="auto">
              <a:spcBef>
                <a:spcPts val="0"/>
              </a:spcBef>
              <a:spcAft>
                <a:spcPts val="0"/>
              </a:spcAft>
              <a:defRPr/>
            </a:pPr>
            <a:endParaRPr lang="fr-FR" sz="110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Les scandales d’évasion et de fraude fiscales, tels que révélés par les Panama </a:t>
            </a:r>
            <a:r>
              <a:rPr lang="fr-FR" sz="1050" dirty="0" err="1">
                <a:latin typeface="Arial" panose="020B0604020202020204" pitchFamily="34" charset="0"/>
                <a:cs typeface="Arial" panose="020B0604020202020204" pitchFamily="34" charset="0"/>
              </a:rPr>
              <a:t>papers</a:t>
            </a:r>
            <a:r>
              <a:rPr lang="fr-FR" sz="1050" dirty="0">
                <a:latin typeface="Arial" panose="020B0604020202020204" pitchFamily="34" charset="0"/>
                <a:cs typeface="Arial" panose="020B0604020202020204" pitchFamily="34" charset="0"/>
              </a:rPr>
              <a:t>, </a:t>
            </a:r>
            <a:r>
              <a:rPr lang="fr-FR" sz="1050" dirty="0" err="1">
                <a:latin typeface="Arial" panose="020B0604020202020204" pitchFamily="34" charset="0"/>
                <a:cs typeface="Arial" panose="020B0604020202020204" pitchFamily="34" charset="0"/>
              </a:rPr>
              <a:t>Luxleaks</a:t>
            </a:r>
            <a:r>
              <a:rPr lang="fr-FR" sz="1050" dirty="0">
                <a:latin typeface="Arial" panose="020B0604020202020204" pitchFamily="34" charset="0"/>
                <a:cs typeface="Arial" panose="020B0604020202020204" pitchFamily="34" charset="0"/>
              </a:rPr>
              <a:t> ou encore </a:t>
            </a:r>
            <a:r>
              <a:rPr lang="fr-FR" sz="1050" dirty="0" err="1">
                <a:latin typeface="Arial" panose="020B0604020202020204" pitchFamily="34" charset="0"/>
                <a:cs typeface="Arial" panose="020B0604020202020204" pitchFamily="34" charset="0"/>
              </a:rPr>
              <a:t>Offshoreleaks</a:t>
            </a:r>
            <a:r>
              <a:rPr lang="fr-FR" sz="1050" dirty="0">
                <a:latin typeface="Arial" panose="020B0604020202020204" pitchFamily="34" charset="0"/>
                <a:cs typeface="Arial" panose="020B0604020202020204" pitchFamily="34" charset="0"/>
              </a:rPr>
              <a:t>, se multiplient. Si tous les États sont victimes de l’évasion fiscale, les pays les plus pauvres sont en proportion les plus touchés avec une perte annuelle d’au moins 170 milliards de dollars de recettes fiscales. A titre de comparaison au niveau mondial, l’APD de 2014 s’élevait à 135,2 milliards de dollars. La Commission européenne évalue le manque à gagner sur les recettes de TVA en France à 32 milliards d'euros par an. Nous saluons les dernières avancées obtenues dans le dispositif de lutte contre la corruption et les paradis fiscaux, notamment par le G20, l’Union Européenne (UE) et l’OCDE ainsi que par le gouvernement français avec la loi Sapin 2 - tout en les considérant insuffisantes.</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vous stimulons à garantir le juste paiement des impôts par les entreprises et les individus grâce à un rapport public pays par pays et un registre public de bénéficiaires effectifs des sociétés et des trusts aux niveaux français, européen et international, par une </a:t>
            </a:r>
            <a:r>
              <a:rPr lang="fr-FR" sz="1050" b="1" u="sng" dirty="0">
                <a:solidFill>
                  <a:srgbClr val="762915"/>
                </a:solidFill>
                <a:latin typeface="Arial" panose="020B0604020202020204" pitchFamily="34" charset="0"/>
                <a:cs typeface="Arial" panose="020B0604020202020204" pitchFamily="34" charset="0"/>
              </a:rPr>
              <a:t>révision des conventions fiscales que la France a signées avec les pays en développement</a:t>
            </a:r>
            <a:r>
              <a:rPr lang="fr-FR" sz="1050" b="1" dirty="0">
                <a:solidFill>
                  <a:srgbClr val="762915"/>
                </a:solidFill>
                <a:latin typeface="Arial" panose="020B0604020202020204" pitchFamily="34" charset="0"/>
                <a:cs typeface="Arial" panose="020B0604020202020204" pitchFamily="34" charset="0"/>
              </a:rPr>
              <a:t> et par l’engagement pour une plus forte </a:t>
            </a:r>
            <a:r>
              <a:rPr lang="fr-FR" sz="1050" b="1" u="sng" dirty="0">
                <a:solidFill>
                  <a:srgbClr val="762915"/>
                </a:solidFill>
                <a:latin typeface="Arial" panose="020B0604020202020204" pitchFamily="34" charset="0"/>
                <a:cs typeface="Arial" panose="020B0604020202020204" pitchFamily="34" charset="0"/>
              </a:rPr>
              <a:t>harmonisation fiscale en Europe</a:t>
            </a:r>
            <a:r>
              <a:rPr lang="fr-FR" sz="1050" b="1" dirty="0">
                <a:solidFill>
                  <a:srgbClr val="762915"/>
                </a:solidFill>
                <a:latin typeface="Arial" panose="020B0604020202020204" pitchFamily="34" charset="0"/>
                <a:cs typeface="Arial" panose="020B0604020202020204" pitchFamily="34" charset="0"/>
              </a:rPr>
              <a:t>. Enfin, nous souhaitons vous voir renforcer les poursuites pénales ainsi que les sanctions pour lutter contre la fraude et l’évasion fiscales, en </a:t>
            </a:r>
            <a:r>
              <a:rPr lang="fr-FR" sz="1050" b="1" u="sng" dirty="0">
                <a:solidFill>
                  <a:srgbClr val="762915"/>
                </a:solidFill>
                <a:latin typeface="Arial" panose="020B0604020202020204" pitchFamily="34" charset="0"/>
                <a:cs typeface="Arial" panose="020B0604020202020204" pitchFamily="34" charset="0"/>
              </a:rPr>
              <a:t>ôtant l’exclusivité au Ministre des finances en matière d’ouverture de poursuites pénales</a:t>
            </a:r>
            <a:r>
              <a:rPr lang="fr-FR" sz="1050" b="1" dirty="0">
                <a:solidFill>
                  <a:srgbClr val="762915"/>
                </a:solidFill>
                <a:latin typeface="Arial" panose="020B0604020202020204" pitchFamily="34" charset="0"/>
                <a:cs typeface="Arial" panose="020B0604020202020204" pitchFamily="34" charset="0"/>
              </a:rPr>
              <a:t>. </a:t>
            </a:r>
          </a:p>
          <a:p>
            <a:pPr algn="just" fontAlgn="auto">
              <a:spcBef>
                <a:spcPts val="0"/>
              </a:spcBef>
              <a:spcAft>
                <a:spcPts val="0"/>
              </a:spcAft>
              <a:defRPr/>
            </a:pPr>
            <a:endParaRPr lang="fr-FR" sz="1050" b="1"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chemeClr val="accent2">
                    <a:lumMod val="75000"/>
                  </a:schemeClr>
                </a:solidFill>
                <a:latin typeface="Arial Black" panose="020B0A04020102020204" pitchFamily="34" charset="0"/>
                <a:cs typeface="Arial" panose="020B0604020202020204" pitchFamily="34" charset="0"/>
              </a:rPr>
              <a:t>NOTRE ENGAGEMENT : </a:t>
            </a:r>
            <a:r>
              <a:rPr lang="fr-FR" sz="1050" dirty="0">
                <a:solidFill>
                  <a:schemeClr val="accent2">
                    <a:lumMod val="75000"/>
                  </a:schemeClr>
                </a:solidFill>
                <a:latin typeface="Arial" panose="020B0604020202020204" pitchFamily="34" charset="0"/>
                <a:cs typeface="Arial" panose="020B0604020202020204" pitchFamily="34" charset="0"/>
              </a:rPr>
              <a:t>En cohérence avec cette requête, nous nous engageons à être des citoyens intègres en déclarant nos revenus et en payant nos impôts. </a:t>
            </a:r>
          </a:p>
          <a:p>
            <a:pPr algn="just" fontAlgn="auto">
              <a:spcBef>
                <a:spcPts val="0"/>
              </a:spcBef>
              <a:spcAft>
                <a:spcPts val="0"/>
              </a:spcAft>
              <a:defRPr/>
            </a:pPr>
            <a:endParaRPr lang="fr-FR" sz="1100" b="1" dirty="0">
              <a:latin typeface="Arial" panose="020B0604020202020204" pitchFamily="34" charset="0"/>
              <a:cs typeface="Arial" panose="020B0604020202020204" pitchFamily="34" charset="0"/>
            </a:endParaRP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DÉVELOPPER DES COMPORTEMENTS </a:t>
            </a: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ÉCONOMIQUES PLUS JUSTES</a:t>
            </a:r>
          </a:p>
          <a:p>
            <a:pPr algn="just" fontAlgn="auto">
              <a:spcBef>
                <a:spcPts val="0"/>
              </a:spcBef>
              <a:spcAft>
                <a:spcPts val="0"/>
              </a:spcAft>
              <a:defRPr/>
            </a:pPr>
            <a:endParaRPr lang="fr-FR" sz="110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Quelques acteurs économiques (fabricants, </a:t>
            </a:r>
            <a:r>
              <a:rPr lang="fr-FR" sz="1050" dirty="0" err="1">
                <a:latin typeface="Arial" panose="020B0604020202020204" pitchFamily="34" charset="0"/>
                <a:cs typeface="Arial" panose="020B0604020202020204" pitchFamily="34" charset="0"/>
              </a:rPr>
              <a:t>distri-buteurs</a:t>
            </a:r>
            <a:r>
              <a:rPr lang="fr-FR" sz="1050" dirty="0">
                <a:latin typeface="Arial" panose="020B0604020202020204" pitchFamily="34" charset="0"/>
                <a:cs typeface="Arial" panose="020B0604020202020204" pitchFamily="34" charset="0"/>
              </a:rPr>
              <a:t>, négociants…) détiennent les chaînes de production mondiales exerçant une pression </a:t>
            </a:r>
            <a:r>
              <a:rPr lang="fr-FR" sz="1050" dirty="0" err="1">
                <a:latin typeface="Arial" panose="020B0604020202020204" pitchFamily="34" charset="0"/>
                <a:cs typeface="Arial" panose="020B0604020202020204" pitchFamily="34" charset="0"/>
              </a:rPr>
              <a:t>con-stante</a:t>
            </a:r>
            <a:r>
              <a:rPr lang="fr-FR" sz="1050" dirty="0">
                <a:latin typeface="Arial" panose="020B0604020202020204" pitchFamily="34" charset="0"/>
                <a:cs typeface="Arial" panose="020B0604020202020204" pitchFamily="34" charset="0"/>
              </a:rPr>
              <a:t> sur les prix d’achat des biens de </a:t>
            </a:r>
            <a:r>
              <a:rPr lang="fr-FR" sz="1050" dirty="0" err="1">
                <a:latin typeface="Arial" panose="020B0604020202020204" pitchFamily="34" charset="0"/>
                <a:cs typeface="Arial" panose="020B0604020202020204" pitchFamily="34" charset="0"/>
              </a:rPr>
              <a:t>consom-mation</a:t>
            </a:r>
            <a:r>
              <a:rPr lang="fr-FR" sz="1050" dirty="0">
                <a:latin typeface="Arial" panose="020B0604020202020204" pitchFamily="34" charset="0"/>
                <a:cs typeface="Arial" panose="020B0604020202020204" pitchFamily="34" charset="0"/>
              </a:rPr>
              <a:t>. La structuration des filières d’</a:t>
            </a:r>
            <a:r>
              <a:rPr lang="fr-FR" sz="1050" dirty="0" err="1">
                <a:latin typeface="Arial" panose="020B0604020202020204" pitchFamily="34" charset="0"/>
                <a:cs typeface="Arial" panose="020B0604020202020204" pitchFamily="34" charset="0"/>
              </a:rPr>
              <a:t>appro-visionnement</a:t>
            </a:r>
            <a:r>
              <a:rPr lang="fr-FR" sz="1050" dirty="0">
                <a:latin typeface="Arial" panose="020B0604020202020204" pitchFamily="34" charset="0"/>
                <a:cs typeface="Arial" panose="020B0604020202020204" pitchFamily="34" charset="0"/>
              </a:rPr>
              <a:t> mondiales génère souvent des conditions de travail indécentes et des violations des droits humains …/…</a:t>
            </a:r>
            <a:endParaRPr lang="fr-FR" sz="1050" b="1" dirty="0">
              <a:latin typeface="Arial" panose="020B0604020202020204" pitchFamily="34" charset="0"/>
              <a:cs typeface="Arial" panose="020B0604020202020204" pitchFamily="34" charset="0"/>
            </a:endParaRPr>
          </a:p>
        </p:txBody>
      </p:sp>
      <p:sp>
        <p:nvSpPr>
          <p:cNvPr id="15366" name="ZoneTexte 14"/>
          <p:cNvSpPr txBox="1">
            <a:spLocks noChangeArrowheads="1"/>
          </p:cNvSpPr>
          <p:nvPr/>
        </p:nvSpPr>
        <p:spPr bwMode="auto">
          <a:xfrm>
            <a:off x="6597650" y="7829550"/>
            <a:ext cx="885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600">
                <a:solidFill>
                  <a:srgbClr val="EBDCB7"/>
                </a:solidFill>
                <a:latin typeface="Bauhaus 93" pitchFamily="82" charset="0"/>
              </a:rPr>
              <a:t>3</a:t>
            </a:r>
          </a:p>
        </p:txBody>
      </p:sp>
      <p:sp>
        <p:nvSpPr>
          <p:cNvPr id="15367" name="ZoneTexte 13"/>
          <p:cNvSpPr txBox="1">
            <a:spLocks noChangeArrowheads="1"/>
          </p:cNvSpPr>
          <p:nvPr/>
        </p:nvSpPr>
        <p:spPr bwMode="auto">
          <a:xfrm>
            <a:off x="2890838" y="8497888"/>
            <a:ext cx="885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600">
                <a:solidFill>
                  <a:srgbClr val="EBDCB7"/>
                </a:solidFill>
                <a:latin typeface="Bauhaus 93" pitchFamily="82" charset="0"/>
              </a:rPr>
              <a:t>2</a:t>
            </a:r>
          </a:p>
        </p:txBody>
      </p:sp>
      <p:sp>
        <p:nvSpPr>
          <p:cNvPr id="15368" name="ZoneTexte 12"/>
          <p:cNvSpPr txBox="1">
            <a:spLocks noChangeArrowheads="1"/>
          </p:cNvSpPr>
          <p:nvPr/>
        </p:nvSpPr>
        <p:spPr bwMode="auto">
          <a:xfrm>
            <a:off x="3022600" y="2390775"/>
            <a:ext cx="885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600">
                <a:solidFill>
                  <a:srgbClr val="EBDCB7"/>
                </a:solidFill>
                <a:latin typeface="Bauhaus 93" pitchFamily="82" charset="0"/>
              </a:rPr>
              <a:t>1</a:t>
            </a:r>
          </a:p>
        </p:txBody>
      </p:sp>
      <p:sp>
        <p:nvSpPr>
          <p:cNvPr id="15369" name="ZoneTexte 5"/>
          <p:cNvSpPr txBox="1">
            <a:spLocks noChangeArrowheads="1"/>
          </p:cNvSpPr>
          <p:nvPr/>
        </p:nvSpPr>
        <p:spPr bwMode="auto">
          <a:xfrm>
            <a:off x="884238" y="280988"/>
            <a:ext cx="6367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3600">
                <a:solidFill>
                  <a:srgbClr val="762915"/>
                </a:solidFill>
                <a:latin typeface="Arial Black" pitchFamily="34" charset="0"/>
              </a:rPr>
              <a:t>PROPOSITIONS</a:t>
            </a:r>
          </a:p>
        </p:txBody>
      </p:sp>
      <p:pic>
        <p:nvPicPr>
          <p:cNvPr id="15370" name="Image 4"/>
          <p:cNvPicPr>
            <a:picLocks noChangeAspect="1"/>
          </p:cNvPicPr>
          <p:nvPr/>
        </p:nvPicPr>
        <p:blipFill>
          <a:blip r:embed="rId2">
            <a:extLst>
              <a:ext uri="{28A0092B-C50C-407E-A947-70E740481C1C}">
                <a14:useLocalDpi xmlns:a14="http://schemas.microsoft.com/office/drawing/2010/main" val="0"/>
              </a:ext>
            </a:extLst>
          </a:blip>
          <a:srcRect l="7701" t="12756"/>
          <a:stretch>
            <a:fillRect/>
          </a:stretch>
        </p:blipFill>
        <p:spPr bwMode="auto">
          <a:xfrm>
            <a:off x="1309688" y="881063"/>
            <a:ext cx="3827462" cy="1204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71" name="Rectangle 15"/>
          <p:cNvSpPr>
            <a:spLocks noChangeArrowheads="1"/>
          </p:cNvSpPr>
          <p:nvPr/>
        </p:nvSpPr>
        <p:spPr bwMode="auto">
          <a:xfrm flipH="1">
            <a:off x="0" y="-119063"/>
            <a:ext cx="1689100" cy="221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13800">
                <a:solidFill>
                  <a:srgbClr val="DDC586"/>
                </a:solidFill>
                <a:latin typeface="Bauhaus 93" pitchFamily="82" charset="0"/>
              </a:rPr>
              <a:t>5</a:t>
            </a:r>
            <a:r>
              <a:rPr lang="fr-FR" altLang="fr-FR" sz="11500">
                <a:solidFill>
                  <a:srgbClr val="DDC586"/>
                </a:solidFill>
                <a:latin typeface="Bauhaus 93" pitchFamily="82" charset="0"/>
              </a:rPr>
              <a:t> </a:t>
            </a:r>
          </a:p>
        </p:txBody>
      </p:sp>
      <p:sp>
        <p:nvSpPr>
          <p:cNvPr id="15372" name="ZoneTexte 16"/>
          <p:cNvSpPr txBox="1">
            <a:spLocks noChangeArrowheads="1"/>
          </p:cNvSpPr>
          <p:nvPr/>
        </p:nvSpPr>
        <p:spPr bwMode="auto">
          <a:xfrm>
            <a:off x="884238" y="736600"/>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2000">
                <a:solidFill>
                  <a:srgbClr val="762915"/>
                </a:solidFill>
                <a:latin typeface="Arial Black" pitchFamily="34" charset="0"/>
              </a:rPr>
              <a:t>de</a:t>
            </a:r>
          </a:p>
        </p:txBody>
      </p:sp>
      <p:sp>
        <p:nvSpPr>
          <p:cNvPr id="18" name="ZoneTexte 17"/>
          <p:cNvSpPr txBox="1"/>
          <p:nvPr/>
        </p:nvSpPr>
        <p:spPr>
          <a:xfrm>
            <a:off x="153988" y="1920875"/>
            <a:ext cx="7031037" cy="400050"/>
          </a:xfrm>
          <a:prstGeom prst="rect">
            <a:avLst/>
          </a:prstGeom>
          <a:noFill/>
        </p:spPr>
        <p:txBody>
          <a:bodyPr>
            <a:spAutoFit/>
          </a:bodyPr>
          <a:lstStyle/>
          <a:p>
            <a:pPr fontAlgn="auto">
              <a:spcBef>
                <a:spcPts val="0"/>
              </a:spcBef>
              <a:spcAft>
                <a:spcPts val="0"/>
              </a:spcAft>
              <a:defRPr/>
            </a:pPr>
            <a:r>
              <a:rPr lang="fr-FR" sz="2000" spc="100" dirty="0">
                <a:solidFill>
                  <a:srgbClr val="762915"/>
                </a:solidFill>
                <a:latin typeface="Arial" panose="020B0604020202020204" pitchFamily="34" charset="0"/>
                <a:cs typeface="Arial" panose="020B0604020202020204" pitchFamily="34" charset="0"/>
              </a:rPr>
              <a:t>aux </a:t>
            </a:r>
            <a:r>
              <a:rPr lang="fr-FR" sz="2000" spc="100" dirty="0" smtClean="0">
                <a:solidFill>
                  <a:srgbClr val="762915"/>
                </a:solidFill>
                <a:latin typeface="Arial" panose="020B0604020202020204" pitchFamily="34" charset="0"/>
                <a:cs typeface="Arial" panose="020B0604020202020204" pitchFamily="34" charset="0"/>
              </a:rPr>
              <a:t>députés français élus en 2017</a:t>
            </a:r>
            <a:endParaRPr lang="fr-FR" sz="2000" spc="100" dirty="0">
              <a:solidFill>
                <a:srgbClr val="762915"/>
              </a:solidFill>
              <a:latin typeface="Arial" panose="020B0604020202020204" pitchFamily="34" charset="0"/>
              <a:cs typeface="Arial" panose="020B0604020202020204" pitchFamily="34" charset="0"/>
            </a:endParaRPr>
          </a:p>
        </p:txBody>
      </p:sp>
      <p:pic>
        <p:nvPicPr>
          <p:cNvPr id="15374"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196850"/>
            <a:ext cx="24257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111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 coins arrondis 17"/>
          <p:cNvSpPr/>
          <p:nvPr/>
        </p:nvSpPr>
        <p:spPr>
          <a:xfrm>
            <a:off x="3813175" y="6511925"/>
            <a:ext cx="3449638" cy="1439863"/>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17" name="Rectangle : coins arrondis 16"/>
          <p:cNvSpPr/>
          <p:nvPr/>
        </p:nvSpPr>
        <p:spPr>
          <a:xfrm>
            <a:off x="3814763" y="2316163"/>
            <a:ext cx="3449637" cy="2608262"/>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16" name="Rectangle : coins arrondis 15"/>
          <p:cNvSpPr/>
          <p:nvPr/>
        </p:nvSpPr>
        <p:spPr>
          <a:xfrm>
            <a:off x="233363" y="6323013"/>
            <a:ext cx="3449637" cy="1258887"/>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15" name="Rectangle : coins arrondis 14"/>
          <p:cNvSpPr/>
          <p:nvPr/>
        </p:nvSpPr>
        <p:spPr>
          <a:xfrm>
            <a:off x="233363" y="922338"/>
            <a:ext cx="3449637" cy="977900"/>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DDC586"/>
              </a:solidFill>
            </a:endParaRPr>
          </a:p>
        </p:txBody>
      </p:sp>
      <p:sp>
        <p:nvSpPr>
          <p:cNvPr id="16390" name="ZoneTexte 13"/>
          <p:cNvSpPr txBox="1">
            <a:spLocks noChangeArrowheads="1"/>
          </p:cNvSpPr>
          <p:nvPr/>
        </p:nvSpPr>
        <p:spPr bwMode="auto">
          <a:xfrm>
            <a:off x="2928938" y="7437438"/>
            <a:ext cx="885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600">
                <a:solidFill>
                  <a:srgbClr val="EBDCB7"/>
                </a:solidFill>
                <a:latin typeface="Bauhaus 93" pitchFamily="82" charset="0"/>
              </a:rPr>
              <a:t>5</a:t>
            </a:r>
          </a:p>
        </p:txBody>
      </p:sp>
      <p:sp>
        <p:nvSpPr>
          <p:cNvPr id="16391" name="ZoneTexte 12"/>
          <p:cNvSpPr txBox="1">
            <a:spLocks noChangeArrowheads="1"/>
          </p:cNvSpPr>
          <p:nvPr/>
        </p:nvSpPr>
        <p:spPr bwMode="auto">
          <a:xfrm>
            <a:off x="2844800" y="2205038"/>
            <a:ext cx="885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600">
                <a:solidFill>
                  <a:srgbClr val="EBDCB7"/>
                </a:solidFill>
                <a:latin typeface="Bauhaus 93" pitchFamily="82" charset="0"/>
              </a:rPr>
              <a:t>4</a:t>
            </a:r>
          </a:p>
        </p:txBody>
      </p:sp>
      <p:sp>
        <p:nvSpPr>
          <p:cNvPr id="16392" name="ZoneTexte 6"/>
          <p:cNvSpPr txBox="1">
            <a:spLocks noChangeArrowheads="1"/>
          </p:cNvSpPr>
          <p:nvPr/>
        </p:nvSpPr>
        <p:spPr bwMode="auto">
          <a:xfrm>
            <a:off x="214313" y="9913938"/>
            <a:ext cx="4235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00">
                <a:solidFill>
                  <a:srgbClr val="762915"/>
                </a:solidFill>
                <a:latin typeface="Arial" charset="0"/>
              </a:rPr>
              <a:t>SEL 157 rue des Blains 92220 BAGNEUX – Tél. : +33 (0) 1 45 36 41 64</a:t>
            </a:r>
          </a:p>
          <a:p>
            <a:pPr eaLnBrk="1" hangingPunct="1"/>
            <a:r>
              <a:rPr lang="fr-FR" altLang="fr-FR" sz="900">
                <a:solidFill>
                  <a:srgbClr val="762915"/>
                </a:solidFill>
                <a:latin typeface="Arial" charset="0"/>
              </a:rPr>
              <a:t>Email : </a:t>
            </a:r>
            <a:r>
              <a:rPr lang="fr-FR" altLang="fr-FR" sz="900">
                <a:solidFill>
                  <a:srgbClr val="762915"/>
                </a:solidFill>
                <a:latin typeface="Arial" charset="0"/>
                <a:hlinkClick r:id="rId2"/>
              </a:rPr>
              <a:t>cbalverde@michee-france.org</a:t>
            </a:r>
            <a:r>
              <a:rPr lang="fr-FR" altLang="fr-FR" sz="900">
                <a:solidFill>
                  <a:srgbClr val="762915"/>
                </a:solidFill>
                <a:latin typeface="Arial" charset="0"/>
              </a:rPr>
              <a:t> - Site web : www.michee-france.org</a:t>
            </a:r>
          </a:p>
          <a:p>
            <a:pPr eaLnBrk="1" hangingPunct="1"/>
            <a:endParaRPr lang="fr-FR" altLang="fr-FR" sz="900">
              <a:solidFill>
                <a:srgbClr val="762915"/>
              </a:solidFill>
              <a:latin typeface="Arial" charset="0"/>
            </a:endParaRPr>
          </a:p>
        </p:txBody>
      </p:sp>
      <p:sp>
        <p:nvSpPr>
          <p:cNvPr id="16393" name="ZoneTexte 8"/>
          <p:cNvSpPr txBox="1">
            <a:spLocks noChangeArrowheads="1"/>
          </p:cNvSpPr>
          <p:nvPr/>
        </p:nvSpPr>
        <p:spPr bwMode="auto">
          <a:xfrm>
            <a:off x="4541838" y="9794875"/>
            <a:ext cx="2759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fr-FR" sz="900">
                <a:solidFill>
                  <a:srgbClr val="762915"/>
                </a:solidFill>
                <a:latin typeface="Arial" charset="0"/>
              </a:rPr>
              <a:t>Avec le soutien de la FPF, du CNEF et du SEL.</a:t>
            </a:r>
          </a:p>
        </p:txBody>
      </p:sp>
      <p:pic>
        <p:nvPicPr>
          <p:cNvPr id="16394" name="Image 18"/>
          <p:cNvPicPr>
            <a:picLocks noChangeAspect="1"/>
          </p:cNvPicPr>
          <p:nvPr/>
        </p:nvPicPr>
        <p:blipFill>
          <a:blip r:embed="rId3">
            <a:extLst>
              <a:ext uri="{28A0092B-C50C-407E-A947-70E740481C1C}">
                <a14:useLocalDpi xmlns:a14="http://schemas.microsoft.com/office/drawing/2010/main" val="0"/>
              </a:ext>
            </a:extLst>
          </a:blip>
          <a:srcRect r="54807"/>
          <a:stretch>
            <a:fillRect/>
          </a:stretch>
        </p:blipFill>
        <p:spPr bwMode="auto">
          <a:xfrm>
            <a:off x="6103938" y="10025063"/>
            <a:ext cx="4254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descr="https://s2.qwant.com/thumbr/0x0/6/a/f6c9a590109494674e8f72a90b6445/b_1_q_0_p_0.jpg?u=http%3A%2F%2Fwww.museeprotestant.org%2Fwp-content%2Fuploads%2F2013%2F12%2FFPF.jpg&amp;q=0&amp;b=1&amp;p=0&amp;a=1"/>
          <p:cNvPicPr>
            <a:picLocks noChangeAspect="1" noChangeArrowheads="1"/>
          </p:cNvPicPr>
          <p:nvPr/>
        </p:nvPicPr>
        <p:blipFill>
          <a:blip r:embed="rId4">
            <a:extLst>
              <a:ext uri="{28A0092B-C50C-407E-A947-70E740481C1C}">
                <a14:useLocalDpi xmlns:a14="http://schemas.microsoft.com/office/drawing/2010/main" val="0"/>
              </a:ext>
            </a:extLst>
          </a:blip>
          <a:srcRect r="54076"/>
          <a:stretch>
            <a:fillRect/>
          </a:stretch>
        </p:blipFill>
        <p:spPr bwMode="auto">
          <a:xfrm>
            <a:off x="5538788" y="10025063"/>
            <a:ext cx="4381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Imag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3375" y="10126663"/>
            <a:ext cx="57943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3851275" y="8809038"/>
            <a:ext cx="3449638" cy="893762"/>
          </a:xfrm>
          <a:prstGeom prst="roundRect">
            <a:avLst/>
          </a:prstGeom>
          <a:solidFill>
            <a:srgbClr val="762915"/>
          </a:solidFill>
          <a:ln>
            <a:solidFill>
              <a:srgbClr val="762915"/>
            </a:solidFill>
          </a:ln>
        </p:spPr>
        <p:style>
          <a:lnRef idx="2">
            <a:schemeClr val="accent1">
              <a:shade val="50000"/>
            </a:schemeClr>
          </a:lnRef>
          <a:fillRef idx="1">
            <a:schemeClr val="accent1"/>
          </a:fillRef>
          <a:effectRef idx="0">
            <a:schemeClr val="accent1"/>
          </a:effectRef>
          <a:fontRef idx="minor">
            <a:schemeClr val="lt1"/>
          </a:fontRef>
        </p:style>
        <p:txBody>
          <a:bodyPr tIns="72000" anchor="ctr"/>
          <a:lstStyle/>
          <a:p>
            <a:pPr algn="ctr" fontAlgn="auto">
              <a:spcBef>
                <a:spcPts val="0"/>
              </a:spcBef>
              <a:spcAft>
                <a:spcPts val="0"/>
              </a:spcAft>
              <a:defRPr/>
            </a:pPr>
            <a:endParaRPr lang="fr-FR" sz="1050" b="1"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FR" sz="1050" b="1" dirty="0">
                <a:solidFill>
                  <a:schemeClr val="bg1"/>
                </a:solidFill>
                <a:latin typeface="Arial" panose="020B0604020202020204" pitchFamily="34" charset="0"/>
                <a:cs typeface="Arial" panose="020B0604020202020204" pitchFamily="34" charset="0"/>
              </a:rPr>
              <a:t>« Ce que l’Éternel demande de toi, c’est que tu pratiques la justice, que tu aimes la miséricorde et que tu marches humblement avec ton Dieu. » </a:t>
            </a:r>
          </a:p>
          <a:p>
            <a:pPr algn="ctr" fontAlgn="auto">
              <a:spcBef>
                <a:spcPts val="0"/>
              </a:spcBef>
              <a:spcAft>
                <a:spcPts val="0"/>
              </a:spcAft>
              <a:defRPr/>
            </a:pPr>
            <a:r>
              <a:rPr lang="fr-FR" sz="1050" b="1" dirty="0">
                <a:solidFill>
                  <a:schemeClr val="bg1"/>
                </a:solidFill>
                <a:latin typeface="Arial" panose="020B0604020202020204" pitchFamily="34" charset="0"/>
                <a:cs typeface="Arial" panose="020B0604020202020204" pitchFamily="34" charset="0"/>
              </a:rPr>
              <a:t>La Bible – Michée 6.8</a:t>
            </a:r>
          </a:p>
          <a:p>
            <a:pPr algn="ctr" fontAlgn="auto">
              <a:spcBef>
                <a:spcPts val="0"/>
              </a:spcBef>
              <a:spcAft>
                <a:spcPts val="0"/>
              </a:spcAft>
              <a:defRPr/>
            </a:pPr>
            <a:endParaRPr lang="fr-FR" sz="1050" dirty="0">
              <a:latin typeface="Arial" panose="020B0604020202020204" pitchFamily="34" charset="0"/>
              <a:cs typeface="Arial" panose="020B0604020202020204" pitchFamily="34" charset="0"/>
            </a:endParaRPr>
          </a:p>
        </p:txBody>
      </p:sp>
      <p:sp>
        <p:nvSpPr>
          <p:cNvPr id="6" name="ZoneTexte 5"/>
          <p:cNvSpPr txBox="1"/>
          <p:nvPr/>
        </p:nvSpPr>
        <p:spPr>
          <a:xfrm>
            <a:off x="244635" y="306832"/>
            <a:ext cx="7031036" cy="9718229"/>
          </a:xfrm>
          <a:prstGeom prst="rect">
            <a:avLst/>
          </a:prstGeom>
          <a:noFill/>
        </p:spPr>
        <p:txBody>
          <a:bodyPr numCol="2" spcCol="360000"/>
          <a:lstStyle/>
          <a:p>
            <a:pPr algn="just" fontAlgn="auto">
              <a:spcBef>
                <a:spcPts val="0"/>
              </a:spcBef>
              <a:spcAft>
                <a:spcPts val="0"/>
              </a:spcAft>
              <a:defRPr/>
            </a:pPr>
            <a:r>
              <a:rPr lang="fr-FR" sz="1050" dirty="0">
                <a:latin typeface="Arial" panose="020B0604020202020204" pitchFamily="34" charset="0"/>
                <a:cs typeface="Arial" panose="020B0604020202020204" pitchFamily="34" charset="0"/>
              </a:rPr>
              <a:t>ne permettant pas à tous les travailleurs de subvenir à leurs besoins fondamentaux ainsi qu’à ceux de leur famille. </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souhaitons que soient </a:t>
            </a:r>
            <a:r>
              <a:rPr lang="fr-FR" sz="1050" b="1" u="sng" dirty="0">
                <a:solidFill>
                  <a:srgbClr val="762915"/>
                </a:solidFill>
                <a:latin typeface="Arial" panose="020B0604020202020204" pitchFamily="34" charset="0"/>
                <a:cs typeface="Arial" panose="020B0604020202020204" pitchFamily="34" charset="0"/>
              </a:rPr>
              <a:t>régulés, aux niveaux français et européen, les abus de pouvoir et la concurrence déloyale des acteurs économiques qui ont un impact négatif et direct sur les conditions de travail dans les pays du Sud</a:t>
            </a:r>
            <a:r>
              <a:rPr lang="fr-FR" sz="1050" b="1" dirty="0">
                <a:solidFill>
                  <a:srgbClr val="762915"/>
                </a:solidFill>
                <a:latin typeface="Arial" panose="020B0604020202020204" pitchFamily="34" charset="0"/>
                <a:cs typeface="Arial" panose="020B0604020202020204" pitchFamily="34" charset="0"/>
              </a:rPr>
              <a:t>.</a:t>
            </a:r>
          </a:p>
          <a:p>
            <a:pPr algn="just" fontAlgn="auto">
              <a:spcBef>
                <a:spcPts val="0"/>
              </a:spcBef>
              <a:spcAft>
                <a:spcPts val="0"/>
              </a:spcAft>
              <a:defRPr/>
            </a:pPr>
            <a:endParaRPr lang="fr-FR" sz="105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chemeClr val="accent2">
                    <a:lumMod val="75000"/>
                  </a:schemeClr>
                </a:solidFill>
                <a:latin typeface="Arial Black" panose="020B0A04020102020204" pitchFamily="34" charset="0"/>
                <a:cs typeface="Arial" panose="020B0604020202020204" pitchFamily="34" charset="0"/>
              </a:rPr>
              <a:t>NOTRE ENGAGEMENT : </a:t>
            </a:r>
            <a:r>
              <a:rPr lang="fr-FR" sz="1050" dirty="0">
                <a:solidFill>
                  <a:schemeClr val="accent2">
                    <a:lumMod val="75000"/>
                  </a:schemeClr>
                </a:solidFill>
                <a:latin typeface="Arial" panose="020B0604020202020204" pitchFamily="34" charset="0"/>
                <a:cs typeface="Arial" panose="020B0604020202020204" pitchFamily="34" charset="0"/>
              </a:rPr>
              <a:t>En accord avec cette proposition, nous nous engageons à assumer nos propres responsabilités en orientant nos choix de consommation vers des produits respectueux des producteurs.</a:t>
            </a:r>
          </a:p>
          <a:p>
            <a:pPr algn="just" fontAlgn="auto">
              <a:spcBef>
                <a:spcPts val="0"/>
              </a:spcBef>
              <a:spcAft>
                <a:spcPts val="0"/>
              </a:spcAft>
              <a:defRPr/>
            </a:pPr>
            <a:endParaRPr lang="fr-FR" sz="1100" b="1" dirty="0">
              <a:latin typeface="Arial" panose="020B0604020202020204" pitchFamily="34" charset="0"/>
              <a:cs typeface="Arial" panose="020B0604020202020204" pitchFamily="34" charset="0"/>
            </a:endParaRP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PROMOUVOIR UNE </a:t>
            </a: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ÉCOLOGIE RESPONSABLE</a:t>
            </a:r>
          </a:p>
          <a:p>
            <a:pPr algn="just" fontAlgn="auto">
              <a:spcBef>
                <a:spcPts val="0"/>
              </a:spcBef>
              <a:spcAft>
                <a:spcPts val="0"/>
              </a:spcAft>
              <a:defRPr/>
            </a:pPr>
            <a:endParaRPr lang="fr-FR" sz="110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Les populations les plus pauvres sont les premières victimes du changement climatique et des </a:t>
            </a:r>
            <a:r>
              <a:rPr lang="fr-FR" sz="1050" dirty="0" err="1">
                <a:latin typeface="Arial" panose="020B0604020202020204" pitchFamily="34" charset="0"/>
                <a:cs typeface="Arial" panose="020B0604020202020204" pitchFamily="34" charset="0"/>
              </a:rPr>
              <a:t>cata-strophes</a:t>
            </a:r>
            <a:r>
              <a:rPr lang="fr-FR" sz="1050" dirty="0">
                <a:latin typeface="Arial" panose="020B0604020202020204" pitchFamily="34" charset="0"/>
                <a:cs typeface="Arial" panose="020B0604020202020204" pitchFamily="34" charset="0"/>
              </a:rPr>
              <a:t> naturelles qui en résultent (sécheresses, inondations, ouragans) alors qu’elles en sont les moins responsables et les moins préparées financièrement, techniquement et humainement à y faire face. L’Accord de Paris sur le climat vise à atteindre l’équilibre entre l’adaptation – renforcer les mécanismes de résilience et d’adaptation aux événements climatiques de ces populations – et la réduction des émissions de gaz à effet de serre. Mais, en 2015, la France n’a consacré que 19% de ses financements climat à l’adaptation, et seuls 4% sous forme de dons. Comme pour le reste de l’aide publique au développement, les financements climat français sont trop peu tournés vers les pays les plus pauvres et les populations les plus vulnérables.</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vous incitons à atteindre l’équilibre entre le financement de l’adaptation au changement climatique et de son atténuation d’ici 2022 – </a:t>
            </a:r>
            <a:r>
              <a:rPr lang="fr-FR" sz="1050" b="1" u="sng" dirty="0">
                <a:solidFill>
                  <a:srgbClr val="762915"/>
                </a:solidFill>
                <a:latin typeface="Arial" panose="020B0604020202020204" pitchFamily="34" charset="0"/>
                <a:cs typeface="Arial" panose="020B0604020202020204" pitchFamily="34" charset="0"/>
              </a:rPr>
              <a:t>en ne dépassant pas la limite des + 1,5°C de réchauffement climatique</a:t>
            </a:r>
            <a:r>
              <a:rPr lang="fr-FR" sz="1050" b="1" dirty="0">
                <a:solidFill>
                  <a:srgbClr val="762915"/>
                </a:solidFill>
                <a:latin typeface="Arial" panose="020B0604020202020204" pitchFamily="34" charset="0"/>
                <a:cs typeface="Arial" panose="020B0604020202020204" pitchFamily="34" charset="0"/>
              </a:rPr>
              <a:t> – en publiant une feuille de route dès l’automne 2017. Dans ce but, nous soutenons aussi la transition énergétique. </a:t>
            </a:r>
          </a:p>
          <a:p>
            <a:pPr algn="just" fontAlgn="auto">
              <a:spcBef>
                <a:spcPts val="0"/>
              </a:spcBef>
              <a:spcAft>
                <a:spcPts val="0"/>
              </a:spcAft>
              <a:defRPr/>
            </a:pPr>
            <a:endParaRPr lang="fr-FR" sz="1050" b="1"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chemeClr val="accent2">
                    <a:lumMod val="75000"/>
                  </a:schemeClr>
                </a:solidFill>
                <a:latin typeface="Arial Black" panose="020B0A04020102020204" pitchFamily="34" charset="0"/>
                <a:cs typeface="Arial" panose="020B0604020202020204" pitchFamily="34" charset="0"/>
              </a:rPr>
              <a:t>NOTRE ENGAGEMENT :</a:t>
            </a:r>
            <a:r>
              <a:rPr lang="fr-FR" sz="1050" dirty="0">
                <a:solidFill>
                  <a:schemeClr val="accent2">
                    <a:lumMod val="75000"/>
                  </a:schemeClr>
                </a:solidFill>
                <a:latin typeface="Arial" panose="020B0604020202020204" pitchFamily="34" charset="0"/>
                <a:cs typeface="Arial" panose="020B0604020202020204" pitchFamily="34" charset="0"/>
              </a:rPr>
              <a:t> A vos côtés, nous nous engageons à être respectueux de l’environnement dans notre style de vie.</a:t>
            </a:r>
          </a:p>
          <a:p>
            <a:pPr algn="just" fontAlgn="auto">
              <a:spcBef>
                <a:spcPts val="0"/>
              </a:spcBef>
              <a:spcAft>
                <a:spcPts val="0"/>
              </a:spcAft>
              <a:defRPr/>
            </a:pPr>
            <a:endParaRPr lang="fr-FR" sz="1100" b="1" dirty="0">
              <a:latin typeface="Arial" panose="020B0604020202020204" pitchFamily="34" charset="0"/>
              <a:cs typeface="Arial" panose="020B0604020202020204" pitchFamily="34" charset="0"/>
            </a:endParaRP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GARANTIR L’ACCUEIL </a:t>
            </a:r>
          </a:p>
          <a:p>
            <a:pPr fontAlgn="auto">
              <a:spcBef>
                <a:spcPts val="0"/>
              </a:spcBef>
              <a:spcAft>
                <a:spcPts val="0"/>
              </a:spcAft>
              <a:defRPr/>
            </a:pPr>
            <a:r>
              <a:rPr lang="fr-FR" sz="1400" b="1" dirty="0">
                <a:solidFill>
                  <a:srgbClr val="762915"/>
                </a:solidFill>
                <a:latin typeface="Arial" panose="020B0604020202020204" pitchFamily="34" charset="0"/>
                <a:cs typeface="Arial" panose="020B0604020202020204" pitchFamily="34" charset="0"/>
              </a:rPr>
              <a:t>DES PLUS VULNÉRABLES</a:t>
            </a:r>
            <a:endParaRPr lang="fr-FR" sz="1400"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endParaRPr lang="fr-FR" sz="1050" dirty="0">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Entre 2004 et 2014, le taux de pauvreté s’est élevé de 1,2 point et le nombre de pauvres a augmenté de 1,2 million pour atteindre le chiffre de 8,8 millions de personnes, soit 14,1 % de la population en France métropolitaine. Les plus touchés sont les chômeurs, puis les familles monoparentales et les enfants de moins de 18 ans faisant le plus souvent partie de ménages composés de personnes actives, dont le taux de pauvreté est quasi-stable. Par ailleurs, en France, 9 millions de personnes et leur famille sont concernées par le handicap. Bien que représentant près de 15% de la population, elles sont trop souvent regardées à partir de leur seul handicap, sans considération pour leur richesse humaine. A la souffrance du handicap s’ajoutent alors  l’exclusion, la peur, la pitié et la solitude. Or accueillir la fragilité permet aussi de construire une société plus fraternelle.</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vous exhortons à remettre les plus vulnérables au cœur du développement </a:t>
            </a:r>
            <a:r>
              <a:rPr lang="fr-FR" sz="1050" b="1" dirty="0" err="1">
                <a:solidFill>
                  <a:srgbClr val="762915"/>
                </a:solidFill>
                <a:latin typeface="Arial" panose="020B0604020202020204" pitchFamily="34" charset="0"/>
                <a:cs typeface="Arial" panose="020B0604020202020204" pitchFamily="34" charset="0"/>
              </a:rPr>
              <a:t>écono-mique</a:t>
            </a:r>
            <a:r>
              <a:rPr lang="fr-FR" sz="1050" b="1" dirty="0">
                <a:solidFill>
                  <a:srgbClr val="762915"/>
                </a:solidFill>
                <a:latin typeface="Arial" panose="020B0604020202020204" pitchFamily="34" charset="0"/>
                <a:cs typeface="Arial" panose="020B0604020202020204" pitchFamily="34" charset="0"/>
              </a:rPr>
              <a:t> et social de nos territoires, de l’Europe et du monde, au cœur des débats et de la recherche de solutions. </a:t>
            </a:r>
            <a:r>
              <a:rPr lang="fr-FR" sz="1050" b="1" u="sng" dirty="0">
                <a:solidFill>
                  <a:srgbClr val="762915"/>
                </a:solidFill>
                <a:latin typeface="Arial" panose="020B0604020202020204" pitchFamily="34" charset="0"/>
                <a:cs typeface="Arial" panose="020B0604020202020204" pitchFamily="34" charset="0"/>
              </a:rPr>
              <a:t>Leurs besoins d’intégration par l’accès aux soins, à l’éducation, à un travail stable, à un logement – plus qu’un simple hébergement – ne doivent pas être ignorés</a:t>
            </a:r>
            <a:r>
              <a:rPr lang="fr-FR" sz="1050" b="1" dirty="0">
                <a:solidFill>
                  <a:srgbClr val="762915"/>
                </a:solidFill>
                <a:latin typeface="Arial" panose="020B0604020202020204" pitchFamily="34" charset="0"/>
                <a:cs typeface="Arial" panose="020B0604020202020204" pitchFamily="34" charset="0"/>
              </a:rPr>
              <a:t>. Nous vous demandons de mettre la lutte contre la pauvreté, l’exclusion et le chômage de longue durée au cœur de votre projet de société. Concernant les individus en situation de handicap, leurs familles doivent être formées et informées le plus tôt possible sur le handicap et les dispositifs, lieux et associations qui existent pour leur venir en aide. </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dirty="0">
                <a:latin typeface="Arial" panose="020B0604020202020204" pitchFamily="34" charset="0"/>
                <a:cs typeface="Arial" panose="020B0604020202020204" pitchFamily="34" charset="0"/>
              </a:rPr>
              <a:t>Les drames migratoires qui ébranlent l’Europe ne peuvent rester sans réponse satisfaisante. Fuyant les guerres, les persécutions et la misère, des milliers de personnes risquent leur vie pour trouver refuge sur le territoire européen, notamment en France. L’Europe fuit son devoir d’assistance et de respect des droits fondamentaux de ces populations en obligeant des états tiers voisins ou d’origine des migrants ou réfugiés à soutenir ses choix de fermeture.</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rgbClr val="762915"/>
                </a:solidFill>
                <a:latin typeface="Arial" panose="020B0604020202020204" pitchFamily="34" charset="0"/>
                <a:cs typeface="Arial" panose="020B0604020202020204" pitchFamily="34" charset="0"/>
              </a:rPr>
              <a:t>Nous vous encourageons vivement à avoir une exigence de </a:t>
            </a:r>
            <a:r>
              <a:rPr lang="fr-FR" sz="1050" b="1" u="sng" dirty="0">
                <a:solidFill>
                  <a:srgbClr val="762915"/>
                </a:solidFill>
                <a:latin typeface="Arial" panose="020B0604020202020204" pitchFamily="34" charset="0"/>
                <a:cs typeface="Arial" panose="020B0604020202020204" pitchFamily="34" charset="0"/>
              </a:rPr>
              <a:t>solidarité à l’égard des migrants, en assurant des voies de migrations légales y compris humanitaires, et en offrant aux migrants arrivant sur le territoire français un accueil digne et respectueux des droits humains. Les </a:t>
            </a:r>
            <a:r>
              <a:rPr lang="fr-FR" sz="1050" b="1" u="sng" dirty="0" err="1">
                <a:solidFill>
                  <a:srgbClr val="762915"/>
                </a:solidFill>
                <a:latin typeface="Arial" panose="020B0604020202020204" pitchFamily="34" charset="0"/>
                <a:cs typeface="Arial" panose="020B0604020202020204" pitchFamily="34" charset="0"/>
              </a:rPr>
              <a:t>deman-deurs</a:t>
            </a:r>
            <a:r>
              <a:rPr lang="fr-FR" sz="1050" b="1" u="sng" dirty="0">
                <a:solidFill>
                  <a:srgbClr val="762915"/>
                </a:solidFill>
                <a:latin typeface="Arial" panose="020B0604020202020204" pitchFamily="34" charset="0"/>
                <a:cs typeface="Arial" panose="020B0604020202020204" pitchFamily="34" charset="0"/>
              </a:rPr>
              <a:t> d’asile doivent pouvoir trouver refuge et protection.</a:t>
            </a:r>
          </a:p>
          <a:p>
            <a:pPr algn="just" fontAlgn="auto">
              <a:spcBef>
                <a:spcPts val="0"/>
              </a:spcBef>
              <a:spcAft>
                <a:spcPts val="0"/>
              </a:spcAft>
              <a:defRPr/>
            </a:pPr>
            <a:endParaRPr lang="fr-FR" sz="1050" b="1" dirty="0">
              <a:solidFill>
                <a:srgbClr val="762915"/>
              </a:solidFill>
              <a:latin typeface="Arial" panose="020B0604020202020204" pitchFamily="34" charset="0"/>
              <a:cs typeface="Arial" panose="020B0604020202020204" pitchFamily="34" charset="0"/>
            </a:endParaRPr>
          </a:p>
          <a:p>
            <a:pPr algn="just" fontAlgn="auto">
              <a:spcBef>
                <a:spcPts val="0"/>
              </a:spcBef>
              <a:spcAft>
                <a:spcPts val="0"/>
              </a:spcAft>
              <a:defRPr/>
            </a:pPr>
            <a:r>
              <a:rPr lang="fr-FR" sz="1050" b="1" dirty="0">
                <a:solidFill>
                  <a:schemeClr val="accent2">
                    <a:lumMod val="75000"/>
                  </a:schemeClr>
                </a:solidFill>
                <a:latin typeface="Arial Black" panose="020B0A04020102020204" pitchFamily="34" charset="0"/>
                <a:cs typeface="Arial" panose="020B0604020202020204" pitchFamily="34" charset="0"/>
              </a:rPr>
              <a:t>NOTRE ENGAGEMENT :</a:t>
            </a:r>
            <a:r>
              <a:rPr lang="fr-FR" sz="1050" dirty="0">
                <a:solidFill>
                  <a:schemeClr val="accent2">
                    <a:lumMod val="75000"/>
                  </a:schemeClr>
                </a:solidFill>
                <a:latin typeface="Arial" panose="020B0604020202020204" pitchFamily="34" charset="0"/>
                <a:cs typeface="Arial" panose="020B0604020202020204" pitchFamily="34" charset="0"/>
              </a:rPr>
              <a:t> Nous, protestants, nous nous engageons aussi à manifester l’hospitalité en accueillant chacun et, plus particulièrement, les plus vulnérables qu’ils soient sans domicile fixe, migrants, handicapés ou âgés.</a:t>
            </a:r>
          </a:p>
        </p:txBody>
      </p:sp>
    </p:spTree>
    <p:extLst>
      <p:ext uri="{BB962C8B-B14F-4D97-AF65-F5344CB8AC3E}">
        <p14:creationId xmlns:p14="http://schemas.microsoft.com/office/powerpoint/2010/main" val="364916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2782</TotalTime>
  <Words>786</Words>
  <Application>Microsoft Office PowerPoint</Application>
  <PresentationFormat>Personnalisé</PresentationFormat>
  <Paragraphs>104</Paragraphs>
  <Slides>4</Slides>
  <Notes>0</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Alonso</dc:creator>
  <cp:lastModifiedBy>Claire Balverde</cp:lastModifiedBy>
  <cp:revision>63</cp:revision>
  <cp:lastPrinted>2017-03-10T13:07:13Z</cp:lastPrinted>
  <dcterms:created xsi:type="dcterms:W3CDTF">2016-08-31T14:05:16Z</dcterms:created>
  <dcterms:modified xsi:type="dcterms:W3CDTF">2017-08-22T15:15:25Z</dcterms:modified>
</cp:coreProperties>
</file>