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9" r:id="rId3"/>
  </p:sldIdLst>
  <p:sldSz cx="7559675" cy="10691813"/>
  <p:notesSz cx="7099300" cy="10236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68" userDrawn="1">
          <p15:clr>
            <a:srgbClr val="A4A3A4"/>
          </p15:clr>
        </p15:guide>
        <p15:guide id="2" pos="1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A9"/>
    <a:srgbClr val="762915"/>
    <a:srgbClr val="DDC586"/>
    <a:srgbClr val="EBDC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83" d="100"/>
          <a:sy n="83" d="100"/>
        </p:scale>
        <p:origin x="-3018" y="-72"/>
      </p:cViewPr>
      <p:guideLst>
        <p:guide orient="horz" pos="3368"/>
        <p:guide pos="131"/>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a:prstGeom prst="rect">
            <a:avLst/>
          </a:prstGeo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a:prstGeom prst="rect">
            <a:avLst/>
          </a:prstGeo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Modifier le style des sous-titres du masque</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21FEBF58-BFF0-46AB-9CDF-00720AD09563}" type="datetimeFigureOut">
              <a:rPr lang="fr-FR" smtClean="0"/>
              <a:t>24/05/2017</a:t>
            </a:fld>
            <a:endParaRPr lang="fr-FR"/>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fr-FR"/>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3A234519-BB10-422A-9FEB-DE2C66E187E1}" type="slidenum">
              <a:rPr lang="fr-FR" smtClean="0"/>
              <a:t>‹N°›</a:t>
            </a:fld>
            <a:endParaRPr lang="fr-FR"/>
          </a:p>
        </p:txBody>
      </p:sp>
    </p:spTree>
    <p:extLst>
      <p:ext uri="{BB962C8B-B14F-4D97-AF65-F5344CB8AC3E}">
        <p14:creationId xmlns:p14="http://schemas.microsoft.com/office/powerpoint/2010/main" val="355020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519728" y="2846200"/>
            <a:ext cx="6520220" cy="6783857"/>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21FEBF58-BFF0-46AB-9CDF-00720AD09563}" type="datetimeFigureOut">
              <a:rPr lang="fr-FR" smtClean="0"/>
              <a:t>24/05/2017</a:t>
            </a:fld>
            <a:endParaRPr lang="fr-FR"/>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fr-FR"/>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3A234519-BB10-422A-9FEB-DE2C66E187E1}" type="slidenum">
              <a:rPr lang="fr-FR" smtClean="0"/>
              <a:t>‹N°›</a:t>
            </a:fld>
            <a:endParaRPr lang="fr-FR"/>
          </a:p>
        </p:txBody>
      </p:sp>
    </p:spTree>
    <p:extLst>
      <p:ext uri="{BB962C8B-B14F-4D97-AF65-F5344CB8AC3E}">
        <p14:creationId xmlns:p14="http://schemas.microsoft.com/office/powerpoint/2010/main" val="2020264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a:prstGeom prst="rect">
            <a:avLst/>
          </a:prstGeo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21FEBF58-BFF0-46AB-9CDF-00720AD09563}" type="datetimeFigureOut">
              <a:rPr lang="fr-FR" smtClean="0"/>
              <a:t>24/05/2017</a:t>
            </a:fld>
            <a:endParaRPr lang="fr-FR"/>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fr-FR"/>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3A234519-BB10-422A-9FEB-DE2C66E187E1}" type="slidenum">
              <a:rPr lang="fr-FR" smtClean="0"/>
              <a:t>‹N°›</a:t>
            </a:fld>
            <a:endParaRPr lang="fr-FR"/>
          </a:p>
        </p:txBody>
      </p:sp>
    </p:spTree>
    <p:extLst>
      <p:ext uri="{BB962C8B-B14F-4D97-AF65-F5344CB8AC3E}">
        <p14:creationId xmlns:p14="http://schemas.microsoft.com/office/powerpoint/2010/main" val="3185263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594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fr-FR"/>
              <a:t>Modifiez le style du titre</a:t>
            </a:r>
            <a:endParaRPr lang="en-US" dirty="0"/>
          </a:p>
        </p:txBody>
      </p:sp>
      <p:sp>
        <p:nvSpPr>
          <p:cNvPr id="3" name="Content Placeholder 2"/>
          <p:cNvSpPr>
            <a:spLocks noGrp="1"/>
          </p:cNvSpPr>
          <p:nvPr>
            <p:ph idx="1"/>
          </p:nvPr>
        </p:nvSpPr>
        <p:spPr>
          <a:xfrm>
            <a:off x="519728" y="2846200"/>
            <a:ext cx="6520220" cy="678385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21FEBF58-BFF0-46AB-9CDF-00720AD09563}" type="datetimeFigureOut">
              <a:rPr lang="fr-FR" smtClean="0"/>
              <a:t>24/05/2017</a:t>
            </a:fld>
            <a:endParaRPr lang="fr-FR"/>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fr-FR"/>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3A234519-BB10-422A-9FEB-DE2C66E187E1}" type="slidenum">
              <a:rPr lang="fr-FR" smtClean="0"/>
              <a:t>‹N°›</a:t>
            </a:fld>
            <a:endParaRPr lang="fr-FR"/>
          </a:p>
        </p:txBody>
      </p:sp>
    </p:spTree>
    <p:extLst>
      <p:ext uri="{BB962C8B-B14F-4D97-AF65-F5344CB8AC3E}">
        <p14:creationId xmlns:p14="http://schemas.microsoft.com/office/powerpoint/2010/main" val="70139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a:prstGeom prst="rect">
            <a:avLst/>
          </a:prstGeo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a:prstGeom prst="rect">
            <a:avLst/>
          </a:prstGeo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519728" y="9909729"/>
            <a:ext cx="1700927" cy="569240"/>
          </a:xfrm>
          <a:prstGeom prst="rect">
            <a:avLst/>
          </a:prstGeom>
        </p:spPr>
        <p:txBody>
          <a:bodyPr/>
          <a:lstStyle/>
          <a:p>
            <a:fld id="{21FEBF58-BFF0-46AB-9CDF-00720AD09563}" type="datetimeFigureOut">
              <a:rPr lang="fr-FR" smtClean="0"/>
              <a:t>24/05/2017</a:t>
            </a:fld>
            <a:endParaRPr lang="fr-FR"/>
          </a:p>
        </p:txBody>
      </p:sp>
      <p:sp>
        <p:nvSpPr>
          <p:cNvPr id="5" name="Footer Placeholder 4"/>
          <p:cNvSpPr>
            <a:spLocks noGrp="1"/>
          </p:cNvSpPr>
          <p:nvPr>
            <p:ph type="ftr" sz="quarter" idx="11"/>
          </p:nvPr>
        </p:nvSpPr>
        <p:spPr>
          <a:xfrm>
            <a:off x="2504143" y="9909729"/>
            <a:ext cx="2551390" cy="569240"/>
          </a:xfrm>
          <a:prstGeom prst="rect">
            <a:avLst/>
          </a:prstGeom>
        </p:spPr>
        <p:txBody>
          <a:bodyPr/>
          <a:lstStyle/>
          <a:p>
            <a:endParaRPr lang="fr-FR"/>
          </a:p>
        </p:txBody>
      </p:sp>
      <p:sp>
        <p:nvSpPr>
          <p:cNvPr id="6" name="Slide Number Placeholder 5"/>
          <p:cNvSpPr>
            <a:spLocks noGrp="1"/>
          </p:cNvSpPr>
          <p:nvPr>
            <p:ph type="sldNum" sz="quarter" idx="12"/>
          </p:nvPr>
        </p:nvSpPr>
        <p:spPr>
          <a:xfrm>
            <a:off x="5339020" y="9909729"/>
            <a:ext cx="1700927" cy="569240"/>
          </a:xfrm>
          <a:prstGeom prst="rect">
            <a:avLst/>
          </a:prstGeom>
        </p:spPr>
        <p:txBody>
          <a:bodyPr/>
          <a:lstStyle/>
          <a:p>
            <a:fld id="{3A234519-BB10-422A-9FEB-DE2C66E187E1}" type="slidenum">
              <a:rPr lang="fr-FR" smtClean="0"/>
              <a:t>‹N°›</a:t>
            </a:fld>
            <a:endParaRPr lang="fr-FR"/>
          </a:p>
        </p:txBody>
      </p:sp>
    </p:spTree>
    <p:extLst>
      <p:ext uri="{BB962C8B-B14F-4D97-AF65-F5344CB8AC3E}">
        <p14:creationId xmlns:p14="http://schemas.microsoft.com/office/powerpoint/2010/main" val="122111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519728" y="9909729"/>
            <a:ext cx="1700927" cy="569240"/>
          </a:xfrm>
          <a:prstGeom prst="rect">
            <a:avLst/>
          </a:prstGeom>
        </p:spPr>
        <p:txBody>
          <a:bodyPr/>
          <a:lstStyle/>
          <a:p>
            <a:fld id="{21FEBF58-BFF0-46AB-9CDF-00720AD09563}" type="datetimeFigureOut">
              <a:rPr lang="fr-FR" smtClean="0"/>
              <a:t>24/05/2017</a:t>
            </a:fld>
            <a:endParaRPr lang="fr-FR"/>
          </a:p>
        </p:txBody>
      </p:sp>
      <p:sp>
        <p:nvSpPr>
          <p:cNvPr id="6" name="Footer Placeholder 5"/>
          <p:cNvSpPr>
            <a:spLocks noGrp="1"/>
          </p:cNvSpPr>
          <p:nvPr>
            <p:ph type="ftr" sz="quarter" idx="11"/>
          </p:nvPr>
        </p:nvSpPr>
        <p:spPr>
          <a:xfrm>
            <a:off x="2504143" y="9909729"/>
            <a:ext cx="2551390" cy="569240"/>
          </a:xfrm>
          <a:prstGeom prst="rect">
            <a:avLst/>
          </a:prstGeom>
        </p:spPr>
        <p:txBody>
          <a:bodyPr/>
          <a:lstStyle/>
          <a:p>
            <a:endParaRPr lang="fr-FR"/>
          </a:p>
        </p:txBody>
      </p:sp>
      <p:sp>
        <p:nvSpPr>
          <p:cNvPr id="7" name="Slide Number Placeholder 6"/>
          <p:cNvSpPr>
            <a:spLocks noGrp="1"/>
          </p:cNvSpPr>
          <p:nvPr>
            <p:ph type="sldNum" sz="quarter" idx="12"/>
          </p:nvPr>
        </p:nvSpPr>
        <p:spPr>
          <a:xfrm>
            <a:off x="5339020" y="9909729"/>
            <a:ext cx="1700927" cy="569240"/>
          </a:xfrm>
          <a:prstGeom prst="rect">
            <a:avLst/>
          </a:prstGeom>
        </p:spPr>
        <p:txBody>
          <a:bodyPr/>
          <a:lstStyle/>
          <a:p>
            <a:fld id="{3A234519-BB10-422A-9FEB-DE2C66E187E1}" type="slidenum">
              <a:rPr lang="fr-FR" smtClean="0"/>
              <a:t>‹N°›</a:t>
            </a:fld>
            <a:endParaRPr lang="fr-FR"/>
          </a:p>
        </p:txBody>
      </p:sp>
    </p:spTree>
    <p:extLst>
      <p:ext uri="{BB962C8B-B14F-4D97-AF65-F5344CB8AC3E}">
        <p14:creationId xmlns:p14="http://schemas.microsoft.com/office/powerpoint/2010/main" val="393801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a:prstGeom prst="rect">
            <a:avLst/>
          </a:prstGeo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a:prstGeom prst="rect">
            <a:avLst/>
          </a:prstGeo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a:t>
            </a:r>
          </a:p>
        </p:txBody>
      </p:sp>
      <p:sp>
        <p:nvSpPr>
          <p:cNvPr id="4" name="Content Placeholder 3"/>
          <p:cNvSpPr>
            <a:spLocks noGrp="1"/>
          </p:cNvSpPr>
          <p:nvPr>
            <p:ph sz="half" idx="2"/>
          </p:nvPr>
        </p:nvSpPr>
        <p:spPr>
          <a:xfrm>
            <a:off x="520713" y="3905482"/>
            <a:ext cx="3198096" cy="574437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a:prstGeom prst="rect">
            <a:avLst/>
          </a:prstGeo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a:t>
            </a:r>
          </a:p>
        </p:txBody>
      </p:sp>
      <p:sp>
        <p:nvSpPr>
          <p:cNvPr id="6" name="Content Placeholder 5"/>
          <p:cNvSpPr>
            <a:spLocks noGrp="1"/>
          </p:cNvSpPr>
          <p:nvPr>
            <p:ph sz="quarter" idx="4"/>
          </p:nvPr>
        </p:nvSpPr>
        <p:spPr>
          <a:xfrm>
            <a:off x="3827086" y="3905482"/>
            <a:ext cx="3213847" cy="574437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519728" y="9909729"/>
            <a:ext cx="1700927" cy="569240"/>
          </a:xfrm>
          <a:prstGeom prst="rect">
            <a:avLst/>
          </a:prstGeom>
        </p:spPr>
        <p:txBody>
          <a:bodyPr/>
          <a:lstStyle/>
          <a:p>
            <a:fld id="{21FEBF58-BFF0-46AB-9CDF-00720AD09563}" type="datetimeFigureOut">
              <a:rPr lang="fr-FR" smtClean="0"/>
              <a:t>24/05/2017</a:t>
            </a:fld>
            <a:endParaRPr lang="fr-FR"/>
          </a:p>
        </p:txBody>
      </p:sp>
      <p:sp>
        <p:nvSpPr>
          <p:cNvPr id="8" name="Footer Placeholder 7"/>
          <p:cNvSpPr>
            <a:spLocks noGrp="1"/>
          </p:cNvSpPr>
          <p:nvPr>
            <p:ph type="ftr" sz="quarter" idx="11"/>
          </p:nvPr>
        </p:nvSpPr>
        <p:spPr>
          <a:xfrm>
            <a:off x="2504143" y="9909729"/>
            <a:ext cx="2551390" cy="569240"/>
          </a:xfrm>
          <a:prstGeom prst="rect">
            <a:avLst/>
          </a:prstGeom>
        </p:spPr>
        <p:txBody>
          <a:bodyPr/>
          <a:lstStyle/>
          <a:p>
            <a:endParaRPr lang="fr-FR"/>
          </a:p>
        </p:txBody>
      </p:sp>
      <p:sp>
        <p:nvSpPr>
          <p:cNvPr id="9" name="Slide Number Placeholder 8"/>
          <p:cNvSpPr>
            <a:spLocks noGrp="1"/>
          </p:cNvSpPr>
          <p:nvPr>
            <p:ph type="sldNum" sz="quarter" idx="12"/>
          </p:nvPr>
        </p:nvSpPr>
        <p:spPr>
          <a:xfrm>
            <a:off x="5339020" y="9909729"/>
            <a:ext cx="1700927" cy="569240"/>
          </a:xfrm>
          <a:prstGeom prst="rect">
            <a:avLst/>
          </a:prstGeom>
        </p:spPr>
        <p:txBody>
          <a:bodyPr/>
          <a:lstStyle/>
          <a:p>
            <a:fld id="{3A234519-BB10-422A-9FEB-DE2C66E187E1}" type="slidenum">
              <a:rPr lang="fr-FR" smtClean="0"/>
              <a:t>‹N°›</a:t>
            </a:fld>
            <a:endParaRPr lang="fr-FR"/>
          </a:p>
        </p:txBody>
      </p:sp>
    </p:spTree>
    <p:extLst>
      <p:ext uri="{BB962C8B-B14F-4D97-AF65-F5344CB8AC3E}">
        <p14:creationId xmlns:p14="http://schemas.microsoft.com/office/powerpoint/2010/main" val="860608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fr-FR"/>
              <a:t>Modifiez le style du titre</a:t>
            </a:r>
            <a:endParaRPr lang="en-US" dirty="0"/>
          </a:p>
        </p:txBody>
      </p:sp>
      <p:sp>
        <p:nvSpPr>
          <p:cNvPr id="3" name="Date Placeholder 2"/>
          <p:cNvSpPr>
            <a:spLocks noGrp="1"/>
          </p:cNvSpPr>
          <p:nvPr>
            <p:ph type="dt" sz="half" idx="10"/>
          </p:nvPr>
        </p:nvSpPr>
        <p:spPr>
          <a:xfrm>
            <a:off x="519728" y="9909729"/>
            <a:ext cx="1700927" cy="569240"/>
          </a:xfrm>
          <a:prstGeom prst="rect">
            <a:avLst/>
          </a:prstGeom>
        </p:spPr>
        <p:txBody>
          <a:bodyPr/>
          <a:lstStyle/>
          <a:p>
            <a:fld id="{21FEBF58-BFF0-46AB-9CDF-00720AD09563}" type="datetimeFigureOut">
              <a:rPr lang="fr-FR" smtClean="0"/>
              <a:t>24/05/2017</a:t>
            </a:fld>
            <a:endParaRPr lang="fr-FR"/>
          </a:p>
        </p:txBody>
      </p:sp>
      <p:sp>
        <p:nvSpPr>
          <p:cNvPr id="4" name="Footer Placeholder 3"/>
          <p:cNvSpPr>
            <a:spLocks noGrp="1"/>
          </p:cNvSpPr>
          <p:nvPr>
            <p:ph type="ftr" sz="quarter" idx="11"/>
          </p:nvPr>
        </p:nvSpPr>
        <p:spPr>
          <a:xfrm>
            <a:off x="2504143" y="9909729"/>
            <a:ext cx="2551390" cy="569240"/>
          </a:xfrm>
          <a:prstGeom prst="rect">
            <a:avLst/>
          </a:prstGeom>
        </p:spPr>
        <p:txBody>
          <a:bodyPr/>
          <a:lstStyle/>
          <a:p>
            <a:endParaRPr lang="fr-FR"/>
          </a:p>
        </p:txBody>
      </p:sp>
      <p:sp>
        <p:nvSpPr>
          <p:cNvPr id="5" name="Slide Number Placeholder 4"/>
          <p:cNvSpPr>
            <a:spLocks noGrp="1"/>
          </p:cNvSpPr>
          <p:nvPr>
            <p:ph type="sldNum" sz="quarter" idx="12"/>
          </p:nvPr>
        </p:nvSpPr>
        <p:spPr>
          <a:xfrm>
            <a:off x="5339020" y="9909729"/>
            <a:ext cx="1700927" cy="569240"/>
          </a:xfrm>
          <a:prstGeom prst="rect">
            <a:avLst/>
          </a:prstGeom>
        </p:spPr>
        <p:txBody>
          <a:bodyPr/>
          <a:lstStyle/>
          <a:p>
            <a:fld id="{3A234519-BB10-422A-9FEB-DE2C66E187E1}" type="slidenum">
              <a:rPr lang="fr-FR" smtClean="0"/>
              <a:t>‹N°›</a:t>
            </a:fld>
            <a:endParaRPr lang="fr-FR"/>
          </a:p>
        </p:txBody>
      </p:sp>
    </p:spTree>
    <p:extLst>
      <p:ext uri="{BB962C8B-B14F-4D97-AF65-F5344CB8AC3E}">
        <p14:creationId xmlns:p14="http://schemas.microsoft.com/office/powerpoint/2010/main" val="3323416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19728" y="9909729"/>
            <a:ext cx="1700927" cy="569240"/>
          </a:xfrm>
          <a:prstGeom prst="rect">
            <a:avLst/>
          </a:prstGeom>
        </p:spPr>
        <p:txBody>
          <a:bodyPr/>
          <a:lstStyle/>
          <a:p>
            <a:fld id="{21FEBF58-BFF0-46AB-9CDF-00720AD09563}" type="datetimeFigureOut">
              <a:rPr lang="fr-FR" smtClean="0"/>
              <a:t>24/05/2017</a:t>
            </a:fld>
            <a:endParaRPr lang="fr-FR"/>
          </a:p>
        </p:txBody>
      </p:sp>
      <p:sp>
        <p:nvSpPr>
          <p:cNvPr id="3" name="Footer Placeholder 2"/>
          <p:cNvSpPr>
            <a:spLocks noGrp="1"/>
          </p:cNvSpPr>
          <p:nvPr>
            <p:ph type="ftr" sz="quarter" idx="11"/>
          </p:nvPr>
        </p:nvSpPr>
        <p:spPr>
          <a:xfrm>
            <a:off x="2504143" y="9909729"/>
            <a:ext cx="2551390" cy="569240"/>
          </a:xfrm>
          <a:prstGeom prst="rect">
            <a:avLst/>
          </a:prstGeom>
        </p:spPr>
        <p:txBody>
          <a:bodyPr/>
          <a:lstStyle/>
          <a:p>
            <a:endParaRPr lang="fr-FR"/>
          </a:p>
        </p:txBody>
      </p:sp>
      <p:sp>
        <p:nvSpPr>
          <p:cNvPr id="4" name="Slide Number Placeholder 3"/>
          <p:cNvSpPr>
            <a:spLocks noGrp="1"/>
          </p:cNvSpPr>
          <p:nvPr>
            <p:ph type="sldNum" sz="quarter" idx="12"/>
          </p:nvPr>
        </p:nvSpPr>
        <p:spPr>
          <a:xfrm>
            <a:off x="5339020" y="9909729"/>
            <a:ext cx="1700927" cy="569240"/>
          </a:xfrm>
          <a:prstGeom prst="rect">
            <a:avLst/>
          </a:prstGeom>
        </p:spPr>
        <p:txBody>
          <a:bodyPr/>
          <a:lstStyle/>
          <a:p>
            <a:fld id="{3A234519-BB10-422A-9FEB-DE2C66E187E1}" type="slidenum">
              <a:rPr lang="fr-FR" smtClean="0"/>
              <a:t>‹N°›</a:t>
            </a:fld>
            <a:endParaRPr lang="fr-FR"/>
          </a:p>
        </p:txBody>
      </p:sp>
    </p:spTree>
    <p:extLst>
      <p:ext uri="{BB962C8B-B14F-4D97-AF65-F5344CB8AC3E}">
        <p14:creationId xmlns:p14="http://schemas.microsoft.com/office/powerpoint/2010/main" val="320229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a:prstGeom prst="rect">
            <a:avLst/>
          </a:prstGeo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a:prstGeom prst="rect">
            <a:avLst/>
          </a:prstGeo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a:prstGeom prst="rect">
            <a:avLst/>
          </a:prstGeo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a:t>
            </a:r>
          </a:p>
        </p:txBody>
      </p:sp>
      <p:sp>
        <p:nvSpPr>
          <p:cNvPr id="5" name="Date Placeholder 4"/>
          <p:cNvSpPr>
            <a:spLocks noGrp="1"/>
          </p:cNvSpPr>
          <p:nvPr>
            <p:ph type="dt" sz="half" idx="10"/>
          </p:nvPr>
        </p:nvSpPr>
        <p:spPr>
          <a:xfrm>
            <a:off x="519728" y="9909729"/>
            <a:ext cx="1700927" cy="569240"/>
          </a:xfrm>
          <a:prstGeom prst="rect">
            <a:avLst/>
          </a:prstGeom>
        </p:spPr>
        <p:txBody>
          <a:bodyPr/>
          <a:lstStyle/>
          <a:p>
            <a:fld id="{21FEBF58-BFF0-46AB-9CDF-00720AD09563}" type="datetimeFigureOut">
              <a:rPr lang="fr-FR" smtClean="0"/>
              <a:t>24/05/2017</a:t>
            </a:fld>
            <a:endParaRPr lang="fr-FR"/>
          </a:p>
        </p:txBody>
      </p:sp>
      <p:sp>
        <p:nvSpPr>
          <p:cNvPr id="6" name="Footer Placeholder 5"/>
          <p:cNvSpPr>
            <a:spLocks noGrp="1"/>
          </p:cNvSpPr>
          <p:nvPr>
            <p:ph type="ftr" sz="quarter" idx="11"/>
          </p:nvPr>
        </p:nvSpPr>
        <p:spPr>
          <a:xfrm>
            <a:off x="2504143" y="9909729"/>
            <a:ext cx="2551390" cy="569240"/>
          </a:xfrm>
          <a:prstGeom prst="rect">
            <a:avLst/>
          </a:prstGeom>
        </p:spPr>
        <p:txBody>
          <a:bodyPr/>
          <a:lstStyle/>
          <a:p>
            <a:endParaRPr lang="fr-FR"/>
          </a:p>
        </p:txBody>
      </p:sp>
      <p:sp>
        <p:nvSpPr>
          <p:cNvPr id="7" name="Slide Number Placeholder 6"/>
          <p:cNvSpPr>
            <a:spLocks noGrp="1"/>
          </p:cNvSpPr>
          <p:nvPr>
            <p:ph type="sldNum" sz="quarter" idx="12"/>
          </p:nvPr>
        </p:nvSpPr>
        <p:spPr>
          <a:xfrm>
            <a:off x="5339020" y="9909729"/>
            <a:ext cx="1700927" cy="569240"/>
          </a:xfrm>
          <a:prstGeom prst="rect">
            <a:avLst/>
          </a:prstGeom>
        </p:spPr>
        <p:txBody>
          <a:bodyPr/>
          <a:lstStyle/>
          <a:p>
            <a:fld id="{3A234519-BB10-422A-9FEB-DE2C66E187E1}" type="slidenum">
              <a:rPr lang="fr-FR" smtClean="0"/>
              <a:t>‹N°›</a:t>
            </a:fld>
            <a:endParaRPr lang="fr-FR"/>
          </a:p>
        </p:txBody>
      </p:sp>
    </p:spTree>
    <p:extLst>
      <p:ext uri="{BB962C8B-B14F-4D97-AF65-F5344CB8AC3E}">
        <p14:creationId xmlns:p14="http://schemas.microsoft.com/office/powerpoint/2010/main" val="169966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a:prstGeom prst="rect">
            <a:avLst/>
          </a:prstGeo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a:prstGeom prst="rect">
            <a:avLst/>
          </a:prstGeo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a:prstGeom prst="rect">
            <a:avLst/>
          </a:prstGeo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a:t>
            </a:r>
          </a:p>
        </p:txBody>
      </p:sp>
      <p:sp>
        <p:nvSpPr>
          <p:cNvPr id="5" name="Date Placeholder 4"/>
          <p:cNvSpPr>
            <a:spLocks noGrp="1"/>
          </p:cNvSpPr>
          <p:nvPr>
            <p:ph type="dt" sz="half" idx="10"/>
          </p:nvPr>
        </p:nvSpPr>
        <p:spPr>
          <a:xfrm>
            <a:off x="519728" y="9909729"/>
            <a:ext cx="1700927" cy="569240"/>
          </a:xfrm>
          <a:prstGeom prst="rect">
            <a:avLst/>
          </a:prstGeom>
        </p:spPr>
        <p:txBody>
          <a:bodyPr/>
          <a:lstStyle/>
          <a:p>
            <a:fld id="{21FEBF58-BFF0-46AB-9CDF-00720AD09563}" type="datetimeFigureOut">
              <a:rPr lang="fr-FR" smtClean="0"/>
              <a:t>24/05/2017</a:t>
            </a:fld>
            <a:endParaRPr lang="fr-FR"/>
          </a:p>
        </p:txBody>
      </p:sp>
      <p:sp>
        <p:nvSpPr>
          <p:cNvPr id="6" name="Footer Placeholder 5"/>
          <p:cNvSpPr>
            <a:spLocks noGrp="1"/>
          </p:cNvSpPr>
          <p:nvPr>
            <p:ph type="ftr" sz="quarter" idx="11"/>
          </p:nvPr>
        </p:nvSpPr>
        <p:spPr>
          <a:xfrm>
            <a:off x="2504143" y="9909729"/>
            <a:ext cx="2551390" cy="569240"/>
          </a:xfrm>
          <a:prstGeom prst="rect">
            <a:avLst/>
          </a:prstGeom>
        </p:spPr>
        <p:txBody>
          <a:bodyPr/>
          <a:lstStyle/>
          <a:p>
            <a:endParaRPr lang="fr-FR"/>
          </a:p>
        </p:txBody>
      </p:sp>
      <p:sp>
        <p:nvSpPr>
          <p:cNvPr id="7" name="Slide Number Placeholder 6"/>
          <p:cNvSpPr>
            <a:spLocks noGrp="1"/>
          </p:cNvSpPr>
          <p:nvPr>
            <p:ph type="sldNum" sz="quarter" idx="12"/>
          </p:nvPr>
        </p:nvSpPr>
        <p:spPr>
          <a:xfrm>
            <a:off x="5339020" y="9909729"/>
            <a:ext cx="1700927" cy="569240"/>
          </a:xfrm>
          <a:prstGeom prst="rect">
            <a:avLst/>
          </a:prstGeom>
        </p:spPr>
        <p:txBody>
          <a:bodyPr/>
          <a:lstStyle/>
          <a:p>
            <a:fld id="{3A234519-BB10-422A-9FEB-DE2C66E187E1}" type="slidenum">
              <a:rPr lang="fr-FR" smtClean="0"/>
              <a:t>‹N°›</a:t>
            </a:fld>
            <a:endParaRPr lang="fr-FR"/>
          </a:p>
        </p:txBody>
      </p:sp>
    </p:spTree>
    <p:extLst>
      <p:ext uri="{BB962C8B-B14F-4D97-AF65-F5344CB8AC3E}">
        <p14:creationId xmlns:p14="http://schemas.microsoft.com/office/powerpoint/2010/main" val="339293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 coins arrondis 6"/>
          <p:cNvSpPr/>
          <p:nvPr userDrawn="1"/>
        </p:nvSpPr>
        <p:spPr>
          <a:xfrm>
            <a:off x="3111631" y="1386191"/>
            <a:ext cx="3600000" cy="1620000"/>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960">
              <a:solidFill>
                <a:schemeClr val="bg1"/>
              </a:solidFill>
            </a:endParaRPr>
          </a:p>
        </p:txBody>
      </p:sp>
      <p:sp>
        <p:nvSpPr>
          <p:cNvPr id="8" name="Rectangle : coins arrondis 7"/>
          <p:cNvSpPr/>
          <p:nvPr userDrawn="1"/>
        </p:nvSpPr>
        <p:spPr>
          <a:xfrm>
            <a:off x="3959225" y="458001"/>
            <a:ext cx="1800000" cy="210233"/>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960">
              <a:solidFill>
                <a:schemeClr val="bg1"/>
              </a:solidFill>
            </a:endParaRPr>
          </a:p>
        </p:txBody>
      </p:sp>
      <p:sp>
        <p:nvSpPr>
          <p:cNvPr id="9" name="ZoneTexte 8"/>
          <p:cNvSpPr txBox="1"/>
          <p:nvPr userDrawn="1"/>
        </p:nvSpPr>
        <p:spPr>
          <a:xfrm>
            <a:off x="4637850" y="432312"/>
            <a:ext cx="442750" cy="261610"/>
          </a:xfrm>
          <a:prstGeom prst="rect">
            <a:avLst/>
          </a:prstGeom>
          <a:noFill/>
        </p:spPr>
        <p:txBody>
          <a:bodyPr wrap="none" rtlCol="0">
            <a:spAutoFit/>
          </a:bodyPr>
          <a:lstStyle/>
          <a:p>
            <a:r>
              <a:rPr lang="fr-FR" sz="1050" dirty="0">
                <a:solidFill>
                  <a:schemeClr val="bg1"/>
                </a:solidFill>
              </a:rPr>
              <a:t>date</a:t>
            </a:r>
          </a:p>
        </p:txBody>
      </p:sp>
      <p:sp>
        <p:nvSpPr>
          <p:cNvPr id="10" name="ZoneTexte 9"/>
          <p:cNvSpPr txBox="1"/>
          <p:nvPr userDrawn="1"/>
        </p:nvSpPr>
        <p:spPr>
          <a:xfrm>
            <a:off x="4608503" y="2069233"/>
            <a:ext cx="606256" cy="253916"/>
          </a:xfrm>
          <a:prstGeom prst="rect">
            <a:avLst/>
          </a:prstGeom>
          <a:noFill/>
        </p:spPr>
        <p:txBody>
          <a:bodyPr wrap="none" rtlCol="0">
            <a:spAutoFit/>
          </a:bodyPr>
          <a:lstStyle/>
          <a:p>
            <a:r>
              <a:rPr lang="fr-FR" sz="1050" dirty="0">
                <a:solidFill>
                  <a:schemeClr val="bg1"/>
                </a:solidFill>
              </a:rPr>
              <a:t>adresse</a:t>
            </a:r>
          </a:p>
        </p:txBody>
      </p:sp>
      <p:sp>
        <p:nvSpPr>
          <p:cNvPr id="11" name="Rectangle : coins arrondis 10"/>
          <p:cNvSpPr/>
          <p:nvPr userDrawn="1"/>
        </p:nvSpPr>
        <p:spPr>
          <a:xfrm>
            <a:off x="3779838" y="10215577"/>
            <a:ext cx="3225261" cy="228227"/>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960">
              <a:solidFill>
                <a:schemeClr val="bg1"/>
              </a:solidFill>
            </a:endParaRPr>
          </a:p>
        </p:txBody>
      </p:sp>
      <p:sp>
        <p:nvSpPr>
          <p:cNvPr id="12" name="ZoneTexte 11"/>
          <p:cNvSpPr txBox="1"/>
          <p:nvPr userDrawn="1"/>
        </p:nvSpPr>
        <p:spPr>
          <a:xfrm>
            <a:off x="4957092" y="10215577"/>
            <a:ext cx="870751" cy="253916"/>
          </a:xfrm>
          <a:prstGeom prst="rect">
            <a:avLst/>
          </a:prstGeom>
          <a:noFill/>
        </p:spPr>
        <p:txBody>
          <a:bodyPr wrap="none" rtlCol="0">
            <a:spAutoFit/>
          </a:bodyPr>
          <a:lstStyle/>
          <a:p>
            <a:r>
              <a:rPr lang="fr-FR" sz="1050" dirty="0">
                <a:solidFill>
                  <a:schemeClr val="bg1"/>
                </a:solidFill>
              </a:rPr>
              <a:t>Don en ligne</a:t>
            </a:r>
          </a:p>
        </p:txBody>
      </p:sp>
      <p:sp>
        <p:nvSpPr>
          <p:cNvPr id="13" name="Rectangle : coins arrondis 12"/>
          <p:cNvSpPr/>
          <p:nvPr userDrawn="1"/>
        </p:nvSpPr>
        <p:spPr>
          <a:xfrm>
            <a:off x="877561" y="3188473"/>
            <a:ext cx="6127538" cy="5820355"/>
          </a:xfrm>
          <a:prstGeom prst="roundRect">
            <a:avLst>
              <a:gd name="adj" fmla="val 1285"/>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960">
              <a:solidFill>
                <a:schemeClr val="bg1"/>
              </a:solidFill>
            </a:endParaRPr>
          </a:p>
        </p:txBody>
      </p:sp>
      <p:sp>
        <p:nvSpPr>
          <p:cNvPr id="14" name="Rectangle : coins arrondis 13"/>
          <p:cNvSpPr/>
          <p:nvPr userDrawn="1"/>
        </p:nvSpPr>
        <p:spPr>
          <a:xfrm>
            <a:off x="2519224" y="9161738"/>
            <a:ext cx="4485875" cy="515000"/>
          </a:xfrm>
          <a:prstGeom prst="round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960">
              <a:solidFill>
                <a:schemeClr val="bg1"/>
              </a:solidFill>
            </a:endParaRPr>
          </a:p>
        </p:txBody>
      </p:sp>
      <p:sp>
        <p:nvSpPr>
          <p:cNvPr id="15" name="ZoneTexte 14"/>
          <p:cNvSpPr txBox="1"/>
          <p:nvPr userDrawn="1"/>
        </p:nvSpPr>
        <p:spPr>
          <a:xfrm>
            <a:off x="4326785" y="9292280"/>
            <a:ext cx="705642" cy="253916"/>
          </a:xfrm>
          <a:prstGeom prst="rect">
            <a:avLst/>
          </a:prstGeom>
          <a:noFill/>
        </p:spPr>
        <p:txBody>
          <a:bodyPr wrap="none" rtlCol="0">
            <a:spAutoFit/>
          </a:bodyPr>
          <a:lstStyle/>
          <a:p>
            <a:r>
              <a:rPr lang="fr-FR" sz="1050" dirty="0">
                <a:solidFill>
                  <a:schemeClr val="bg1"/>
                </a:solidFill>
              </a:rPr>
              <a:t>Signature</a:t>
            </a:r>
          </a:p>
        </p:txBody>
      </p:sp>
      <p:sp>
        <p:nvSpPr>
          <p:cNvPr id="16" name="ZoneTexte 15"/>
          <p:cNvSpPr txBox="1"/>
          <p:nvPr userDrawn="1"/>
        </p:nvSpPr>
        <p:spPr>
          <a:xfrm>
            <a:off x="3427017" y="5346700"/>
            <a:ext cx="487634" cy="253916"/>
          </a:xfrm>
          <a:prstGeom prst="rect">
            <a:avLst/>
          </a:prstGeom>
          <a:noFill/>
        </p:spPr>
        <p:txBody>
          <a:bodyPr wrap="none" rtlCol="0">
            <a:spAutoFit/>
          </a:bodyPr>
          <a:lstStyle/>
          <a:p>
            <a:r>
              <a:rPr lang="fr-FR" sz="1050" dirty="0">
                <a:solidFill>
                  <a:schemeClr val="bg1"/>
                </a:solidFill>
              </a:rPr>
              <a:t>Texte</a:t>
            </a:r>
          </a:p>
        </p:txBody>
      </p:sp>
    </p:spTree>
    <p:extLst>
      <p:ext uri="{BB962C8B-B14F-4D97-AF65-F5344CB8AC3E}">
        <p14:creationId xmlns:p14="http://schemas.microsoft.com/office/powerpoint/2010/main" val="39062974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3368" userDrawn="1">
          <p15:clr>
            <a:srgbClr val="F26B43"/>
          </p15:clr>
        </p15:guide>
        <p15:guide id="2" pos="23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exchange.selfrance.org/owa/redir.aspx?C=xGqmvoDNUU-iMPcSQp3T8lHh52CPZ9QIgxVUDrQJ9ZxwOQBTJZhae3KeNF7TKBazSnl4mUCzZcs.&amp;URL=http://www.selfrance.org" TargetMode="External"/><Relationship Id="rId7" Type="http://schemas.openxmlformats.org/officeDocument/2006/relationships/hyperlink" Target="http://www.protestants.org/"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lecnef.org/" TargetMode="Externa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43218" y="148344"/>
            <a:ext cx="1304168" cy="1238010"/>
          </a:xfrm>
          <a:prstGeom prst="rect">
            <a:avLst/>
          </a:prstGeom>
        </p:spPr>
      </p:pic>
      <p:sp>
        <p:nvSpPr>
          <p:cNvPr id="4" name="ZoneTexte 3"/>
          <p:cNvSpPr txBox="1"/>
          <p:nvPr/>
        </p:nvSpPr>
        <p:spPr>
          <a:xfrm>
            <a:off x="554038" y="1316385"/>
            <a:ext cx="6451600" cy="7848302"/>
          </a:xfrm>
          <a:prstGeom prst="rect">
            <a:avLst/>
          </a:prstGeom>
          <a:noFill/>
        </p:spPr>
        <p:txBody>
          <a:bodyPr wrap="square" rtlCol="0">
            <a:spAutoFit/>
          </a:bodyPr>
          <a:lstStyle/>
          <a:p>
            <a:pPr lvl="0"/>
            <a:r>
              <a:rPr lang="fr-FR" sz="1600" b="1" dirty="0">
                <a:solidFill>
                  <a:srgbClr val="762915"/>
                </a:solidFill>
                <a:latin typeface="Arial" panose="020B0604020202020204" pitchFamily="34" charset="0"/>
                <a:cs typeface="Arial" panose="020B0604020202020204" pitchFamily="34" charset="0"/>
              </a:rPr>
              <a:t>N’OUBLIONS PAS LES PLUS PAUVRES !</a:t>
            </a:r>
          </a:p>
          <a:p>
            <a:pPr lvl="0"/>
            <a:r>
              <a:rPr lang="fr-FR" sz="1600" b="1" dirty="0">
                <a:solidFill>
                  <a:prstClr val="black"/>
                </a:solidFill>
                <a:latin typeface="Arial" panose="020B0604020202020204" pitchFamily="34" charset="0"/>
                <a:cs typeface="Arial" panose="020B0604020202020204" pitchFamily="34" charset="0"/>
              </a:rPr>
              <a:t>Voici notre appel à tous les candidats</a:t>
            </a:r>
          </a:p>
          <a:p>
            <a:pPr lvl="0"/>
            <a:r>
              <a:rPr lang="fr-FR" sz="1600" b="1" dirty="0" smtClean="0">
                <a:solidFill>
                  <a:prstClr val="black"/>
                </a:solidFill>
                <a:latin typeface="Arial" panose="020B0604020202020204" pitchFamily="34" charset="0"/>
                <a:cs typeface="Arial" panose="020B0604020202020204" pitchFamily="34" charset="0"/>
              </a:rPr>
              <a:t>aux élections législatives de </a:t>
            </a:r>
            <a:r>
              <a:rPr lang="fr-FR" sz="1600" b="1" dirty="0">
                <a:solidFill>
                  <a:prstClr val="black"/>
                </a:solidFill>
                <a:latin typeface="Arial" panose="020B0604020202020204" pitchFamily="34" charset="0"/>
                <a:cs typeface="Arial" panose="020B0604020202020204" pitchFamily="34" charset="0"/>
              </a:rPr>
              <a:t>2017. </a:t>
            </a:r>
          </a:p>
          <a:p>
            <a:pPr algn="just"/>
            <a:endParaRPr lang="fr-FR" sz="1200"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Monsieur/Madame </a:t>
            </a:r>
            <a:r>
              <a:rPr lang="fr-FR" sz="1200" i="1" dirty="0">
                <a:solidFill>
                  <a:srgbClr val="DE00A9"/>
                </a:solidFill>
                <a:latin typeface="Arial" panose="020B0604020202020204" pitchFamily="34" charset="0"/>
                <a:cs typeface="Arial" panose="020B0604020202020204" pitchFamily="34" charset="0"/>
              </a:rPr>
              <a:t>mettre le nom de la personne concernée</a:t>
            </a:r>
            <a:r>
              <a:rPr lang="fr-FR" sz="1200" dirty="0">
                <a:solidFill>
                  <a:srgbClr val="DE00A9"/>
                </a:solidFill>
                <a:latin typeface="Arial" panose="020B0604020202020204" pitchFamily="34" charset="0"/>
                <a:cs typeface="Arial" panose="020B0604020202020204" pitchFamily="34" charset="0"/>
              </a:rPr>
              <a:t>,</a:t>
            </a:r>
          </a:p>
          <a:p>
            <a:pPr algn="just"/>
            <a:endParaRPr lang="fr-FR" sz="1200" i="1" dirty="0">
              <a:latin typeface="Arial" panose="020B0604020202020204" pitchFamily="34" charset="0"/>
              <a:cs typeface="Arial" panose="020B0604020202020204" pitchFamily="34" charset="0"/>
            </a:endParaRPr>
          </a:p>
          <a:p>
            <a:pPr algn="just"/>
            <a:r>
              <a:rPr lang="fr-FR" sz="1200" dirty="0" smtClean="0">
                <a:latin typeface="Arial" panose="020B0604020202020204" pitchFamily="34" charset="0"/>
                <a:cs typeface="Arial" panose="020B0604020202020204" pitchFamily="34" charset="0"/>
              </a:rPr>
              <a:t>Dans le cadre de la campagne de Michée France, nous vous écrivons au nom de</a:t>
            </a:r>
            <a:r>
              <a:rPr lang="fr-FR" sz="1200" i="1" dirty="0" smtClean="0">
                <a:solidFill>
                  <a:srgbClr val="DE00A9"/>
                </a:solidFill>
                <a:latin typeface="Arial" panose="020B0604020202020204" pitchFamily="34" charset="0"/>
                <a:cs typeface="Arial" panose="020B0604020202020204" pitchFamily="34" charset="0"/>
              </a:rPr>
              <a:t> (nom de l’Eglise)</a:t>
            </a:r>
            <a:r>
              <a:rPr lang="fr-FR" sz="1200" dirty="0" smtClean="0">
                <a:latin typeface="Arial" panose="020B0604020202020204" pitchFamily="34" charset="0"/>
                <a:cs typeface="Arial" panose="020B0604020202020204" pitchFamily="34" charset="0"/>
              </a:rPr>
              <a:t> afin de vous encourager à ne pas oublier les plus pauvres.</a:t>
            </a:r>
          </a:p>
          <a:p>
            <a:pPr algn="just"/>
            <a:r>
              <a:rPr lang="fr-FR" sz="1200" i="1" dirty="0" smtClean="0">
                <a:solidFill>
                  <a:srgbClr val="DE00A9"/>
                </a:solidFill>
                <a:latin typeface="Arial" panose="020B0604020202020204" pitchFamily="34" charset="0"/>
                <a:cs typeface="Arial" panose="020B0604020202020204" pitchFamily="34" charset="0"/>
              </a:rPr>
              <a:t>Reprenez </a:t>
            </a:r>
            <a:r>
              <a:rPr lang="fr-FR" sz="1200" i="1" dirty="0">
                <a:solidFill>
                  <a:srgbClr val="DE00A9"/>
                </a:solidFill>
                <a:latin typeface="Arial" panose="020B0604020202020204" pitchFamily="34" charset="0"/>
                <a:cs typeface="Arial" panose="020B0604020202020204" pitchFamily="34" charset="0"/>
              </a:rPr>
              <a:t>une phrase </a:t>
            </a:r>
            <a:r>
              <a:rPr lang="fr-FR" sz="1200" i="1" dirty="0" smtClean="0">
                <a:solidFill>
                  <a:srgbClr val="DE00A9"/>
                </a:solidFill>
                <a:latin typeface="Arial" panose="020B0604020202020204" pitchFamily="34" charset="0"/>
                <a:cs typeface="Arial" panose="020B0604020202020204" pitchFamily="34" charset="0"/>
              </a:rPr>
              <a:t>du/de la candidat/e </a:t>
            </a:r>
            <a:r>
              <a:rPr lang="fr-FR" sz="1200" i="1" dirty="0">
                <a:solidFill>
                  <a:srgbClr val="DE00A9"/>
                </a:solidFill>
                <a:latin typeface="Arial" panose="020B0604020202020204" pitchFamily="34" charset="0"/>
                <a:cs typeface="Arial" panose="020B0604020202020204" pitchFamily="34" charset="0"/>
              </a:rPr>
              <a:t>en faveur de la lutte contre la </a:t>
            </a:r>
            <a:r>
              <a:rPr lang="fr-FR" sz="1200" i="1" dirty="0" smtClean="0">
                <a:solidFill>
                  <a:srgbClr val="DE00A9"/>
                </a:solidFill>
                <a:latin typeface="Arial" panose="020B0604020202020204" pitchFamily="34" charset="0"/>
                <a:cs typeface="Arial" panose="020B0604020202020204" pitchFamily="34" charset="0"/>
              </a:rPr>
              <a:t>pauvreté et félicitez le/la de </a:t>
            </a:r>
            <a:r>
              <a:rPr lang="fr-FR" sz="1200" i="1" dirty="0">
                <a:solidFill>
                  <a:srgbClr val="DE00A9"/>
                </a:solidFill>
                <a:latin typeface="Arial" panose="020B0604020202020204" pitchFamily="34" charset="0"/>
                <a:cs typeface="Arial" panose="020B0604020202020204" pitchFamily="34" charset="0"/>
              </a:rPr>
              <a:t>ce positionnement.</a:t>
            </a:r>
            <a:endParaRPr lang="fr-FR" sz="1200" b="1"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Nous nous réjouissons des avancées obtenues par les Objectifs du Millénaire pour le Développement (OMD) dans la lutte contre la pauvreté, et de la continuité apportée par les Objectifs de Développement Durable (ODD). Mais nous constatons que les politiques publiques françaises, européennes et internationales sont encore insuffisantes pour faire face aux défis, aux crises politique, économique, sociale et écologique auxquelles la planète et ses habitants sont confrontés et dont les conséquences sont dramatiques pour les plus vulnérables.</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Nous nous associons aux propositions apportées par d’autres acteurs de la solidarité internationale et, à leurs côtés, nous souhaitons que </a:t>
            </a:r>
            <a:r>
              <a:rPr lang="fr-FR" sz="1200" b="1" dirty="0">
                <a:latin typeface="Arial" panose="020B0604020202020204" pitchFamily="34" charset="0"/>
                <a:cs typeface="Arial" panose="020B0604020202020204" pitchFamily="34" charset="0"/>
              </a:rPr>
              <a:t>la France soit un exemple et une voix forte au sein de l’Union Européenne et sur la scène internationale pour la défense des plus pauvres et pour la réalisation des ODD. </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En tant que protestants, enracinés dans la Bible, </a:t>
            </a:r>
            <a:r>
              <a:rPr lang="fr-FR" sz="1200" b="1" dirty="0">
                <a:latin typeface="Arial" panose="020B0604020202020204" pitchFamily="34" charset="0"/>
                <a:cs typeface="Arial" panose="020B0604020202020204" pitchFamily="34" charset="0"/>
              </a:rPr>
              <a:t>nous attachons de l’importance à la générosité, l’intégrité, le sens des responsabilités, le respect – notamment de l’environnement – et l’accueil des populations fragilisées</a:t>
            </a:r>
            <a:r>
              <a:rPr lang="fr-FR" sz="1200" dirty="0">
                <a:latin typeface="Arial" panose="020B0604020202020204" pitchFamily="34" charset="0"/>
                <a:cs typeface="Arial" panose="020B0604020202020204" pitchFamily="34" charset="0"/>
              </a:rPr>
              <a:t>. Nous œuvrons également de notre côté pour que nos propres comportements soient cohérents avec ces valeurs. Aussi nous vous encourageons à vous les approprier et à les défendre dans votre programme politique en suivant les propositions ci-jointes.</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Nous vous remercions de votre engagement à servir le bien commun en étant candidat aux </a:t>
            </a:r>
            <a:r>
              <a:rPr lang="fr-FR" sz="1200" dirty="0" smtClean="0">
                <a:latin typeface="Arial" panose="020B0604020202020204" pitchFamily="34" charset="0"/>
                <a:cs typeface="Arial" panose="020B0604020202020204" pitchFamily="34" charset="0"/>
              </a:rPr>
              <a:t>élections législatives. </a:t>
            </a:r>
            <a:r>
              <a:rPr lang="fr-FR" sz="1200" dirty="0">
                <a:latin typeface="Arial" panose="020B0604020202020204" pitchFamily="34" charset="0"/>
                <a:cs typeface="Arial" panose="020B0604020202020204" pitchFamily="34" charset="0"/>
              </a:rPr>
              <a:t>Nous souhaitons </a:t>
            </a:r>
            <a:r>
              <a:rPr lang="fr-FR" sz="1200" b="1" dirty="0" smtClean="0">
                <a:latin typeface="Arial" panose="020B0604020202020204" pitchFamily="34" charset="0"/>
                <a:cs typeface="Arial" panose="020B0604020202020204" pitchFamily="34" charset="0"/>
              </a:rPr>
              <a:t>que vous vous donniez </a:t>
            </a:r>
            <a:r>
              <a:rPr lang="fr-FR" sz="1200" b="1" dirty="0">
                <a:latin typeface="Arial" panose="020B0604020202020204" pitchFamily="34" charset="0"/>
                <a:cs typeface="Arial" panose="020B0604020202020204" pitchFamily="34" charset="0"/>
              </a:rPr>
              <a:t>l’ambition d’une France et d’un monde plus justes, durables et solidaires.</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Nous nous tenons à votre disposition pour toutes informations complémentaires</a:t>
            </a:r>
            <a:r>
              <a:rPr lang="fr-FR" sz="1200" dirty="0" smtClean="0">
                <a:latin typeface="Arial" panose="020B0604020202020204" pitchFamily="34" charset="0"/>
                <a:cs typeface="Arial" panose="020B0604020202020204" pitchFamily="34" charset="0"/>
              </a:rPr>
              <a:t>.</a:t>
            </a:r>
          </a:p>
          <a:p>
            <a:pPr algn="just"/>
            <a:r>
              <a:rPr lang="fr-FR" sz="1200" dirty="0" smtClean="0">
                <a:latin typeface="Arial" panose="020B0604020202020204" pitchFamily="34" charset="0"/>
                <a:cs typeface="Arial" panose="020B0604020202020204" pitchFamily="34" charset="0"/>
              </a:rPr>
              <a:t>En </a:t>
            </a:r>
            <a:r>
              <a:rPr lang="fr-FR" sz="1200" dirty="0">
                <a:latin typeface="Arial" panose="020B0604020202020204" pitchFamily="34" charset="0"/>
                <a:cs typeface="Arial" panose="020B0604020202020204" pitchFamily="34" charset="0"/>
              </a:rPr>
              <a:t>vous remerciant de l’attention que vous porterez aux plus démunis pour défendre leurs droits, nous vous prions d’agréer, </a:t>
            </a:r>
            <a:r>
              <a:rPr lang="fr-FR" sz="1200" i="1" dirty="0" smtClean="0">
                <a:solidFill>
                  <a:srgbClr val="DE00A9"/>
                </a:solidFill>
                <a:latin typeface="Arial" panose="020B0604020202020204" pitchFamily="34" charset="0"/>
                <a:cs typeface="Arial" panose="020B0604020202020204" pitchFamily="34" charset="0"/>
              </a:rPr>
              <a:t>Madame/Monsieur nom de la personne concernée</a:t>
            </a:r>
            <a:r>
              <a:rPr lang="fr-FR" sz="1200" dirty="0" smtClean="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l’expression de nos respectueuses salutations.</a:t>
            </a:r>
          </a:p>
        </p:txBody>
      </p:sp>
      <p:sp>
        <p:nvSpPr>
          <p:cNvPr id="8" name="ZoneTexte 7"/>
          <p:cNvSpPr txBox="1"/>
          <p:nvPr/>
        </p:nvSpPr>
        <p:spPr>
          <a:xfrm>
            <a:off x="2060032" y="9374472"/>
            <a:ext cx="3439611" cy="646331"/>
          </a:xfrm>
          <a:prstGeom prst="rect">
            <a:avLst/>
          </a:prstGeom>
          <a:noFill/>
        </p:spPr>
        <p:txBody>
          <a:bodyPr wrap="square" rtlCol="0">
            <a:spAutoFit/>
          </a:bodyPr>
          <a:lstStyle/>
          <a:p>
            <a:r>
              <a:rPr lang="fr-FR" sz="1200" dirty="0" smtClean="0">
                <a:latin typeface="Arial" panose="020B0604020202020204" pitchFamily="34" charset="0"/>
                <a:cs typeface="Arial" panose="020B0604020202020204" pitchFamily="34" charset="0"/>
              </a:rPr>
              <a:t>Responsable/pasteur </a:t>
            </a:r>
            <a:r>
              <a:rPr lang="fr-FR" sz="1200" i="1" dirty="0" smtClean="0">
                <a:solidFill>
                  <a:srgbClr val="DE00A9"/>
                </a:solidFill>
                <a:latin typeface="Arial" panose="020B0604020202020204" pitchFamily="34" charset="0"/>
                <a:cs typeface="Arial" panose="020B0604020202020204" pitchFamily="34" charset="0"/>
              </a:rPr>
              <a:t>de Nom </a:t>
            </a:r>
            <a:r>
              <a:rPr lang="fr-FR" sz="1200" i="1" dirty="0">
                <a:solidFill>
                  <a:srgbClr val="DE00A9"/>
                </a:solidFill>
                <a:latin typeface="Arial" panose="020B0604020202020204" pitchFamily="34" charset="0"/>
                <a:cs typeface="Arial" panose="020B0604020202020204" pitchFamily="34" charset="0"/>
              </a:rPr>
              <a:t>de </a:t>
            </a:r>
            <a:r>
              <a:rPr lang="fr-FR" sz="1200" i="1" dirty="0" smtClean="0">
                <a:solidFill>
                  <a:srgbClr val="DE00A9"/>
                </a:solidFill>
                <a:latin typeface="Arial" panose="020B0604020202020204" pitchFamily="34" charset="0"/>
                <a:cs typeface="Arial" panose="020B0604020202020204" pitchFamily="34" charset="0"/>
              </a:rPr>
              <a:t>l’Eglise</a:t>
            </a:r>
            <a:endParaRPr lang="fr-FR" sz="1200" dirty="0">
              <a:latin typeface="Arial" panose="020B0604020202020204" pitchFamily="34" charset="0"/>
              <a:cs typeface="Arial" panose="020B0604020202020204" pitchFamily="34" charset="0"/>
            </a:endParaRPr>
          </a:p>
          <a:p>
            <a:r>
              <a:rPr lang="fr-FR" sz="1200" dirty="0" smtClean="0">
                <a:latin typeface="Arial" panose="020B0604020202020204" pitchFamily="34" charset="0"/>
                <a:cs typeface="Arial" panose="020B0604020202020204" pitchFamily="34" charset="0"/>
              </a:rPr>
              <a:t>Dans le cadre de la campagne Michée France</a:t>
            </a:r>
          </a:p>
          <a:p>
            <a:r>
              <a:rPr lang="fr-FR" sz="1200" dirty="0" smtClean="0">
                <a:latin typeface="Arial" panose="020B0604020202020204" pitchFamily="34" charset="0"/>
                <a:cs typeface="Arial" panose="020B0604020202020204" pitchFamily="34" charset="0"/>
              </a:rPr>
              <a:t>Avec le soutient </a:t>
            </a:r>
            <a:r>
              <a:rPr lang="fr-FR" sz="1200" dirty="0">
                <a:latin typeface="Arial" panose="020B0604020202020204" pitchFamily="34" charset="0"/>
                <a:cs typeface="Arial" panose="020B0604020202020204" pitchFamily="34" charset="0"/>
              </a:rPr>
              <a:t>d</a:t>
            </a:r>
            <a:r>
              <a:rPr lang="fr-FR" sz="1200" dirty="0" smtClean="0">
                <a:latin typeface="Arial" panose="020B0604020202020204" pitchFamily="34" charset="0"/>
                <a:cs typeface="Arial" panose="020B0604020202020204" pitchFamily="34" charset="0"/>
              </a:rPr>
              <a:t>u </a:t>
            </a:r>
            <a:r>
              <a:rPr lang="fr-FR" sz="1200" dirty="0">
                <a:latin typeface="Arial" panose="020B0604020202020204" pitchFamily="34" charset="0"/>
                <a:cs typeface="Arial" panose="020B0604020202020204" pitchFamily="34" charset="0"/>
              </a:rPr>
              <a:t>CNEF, de la FPF et du SEL. </a:t>
            </a:r>
          </a:p>
        </p:txBody>
      </p:sp>
      <p:sp>
        <p:nvSpPr>
          <p:cNvPr id="13" name="ZoneTexte 12"/>
          <p:cNvSpPr txBox="1"/>
          <p:nvPr/>
        </p:nvSpPr>
        <p:spPr>
          <a:xfrm>
            <a:off x="5499643" y="2135025"/>
            <a:ext cx="1426514" cy="276999"/>
          </a:xfrm>
          <a:prstGeom prst="rect">
            <a:avLst/>
          </a:prstGeom>
          <a:noFill/>
        </p:spPr>
        <p:txBody>
          <a:bodyPr wrap="square" rtlCol="0">
            <a:spAutoFit/>
          </a:bodyPr>
          <a:lstStyle/>
          <a:p>
            <a:r>
              <a:rPr lang="fr-FR" sz="1200" i="1" dirty="0" smtClean="0">
                <a:solidFill>
                  <a:srgbClr val="DE00A9"/>
                </a:solidFill>
                <a:latin typeface="Arial" panose="020B0604020202020204" pitchFamily="34" charset="0"/>
                <a:cs typeface="Arial" panose="020B0604020202020204" pitchFamily="34" charset="0"/>
              </a:rPr>
              <a:t>Mettre lieu et date</a:t>
            </a:r>
            <a:endParaRPr lang="fr-FR" sz="1200" i="1" dirty="0">
              <a:solidFill>
                <a:srgbClr val="DE00A9"/>
              </a:solidFill>
              <a:latin typeface="Arial" panose="020B0604020202020204" pitchFamily="34" charset="0"/>
              <a:cs typeface="Arial" panose="020B0604020202020204" pitchFamily="34" charset="0"/>
            </a:endParaRPr>
          </a:p>
        </p:txBody>
      </p:sp>
      <p:sp>
        <p:nvSpPr>
          <p:cNvPr id="3" name="ZoneTexte 2"/>
          <p:cNvSpPr txBox="1"/>
          <p:nvPr/>
        </p:nvSpPr>
        <p:spPr>
          <a:xfrm>
            <a:off x="602390" y="582683"/>
            <a:ext cx="2205990" cy="276999"/>
          </a:xfrm>
          <a:prstGeom prst="rect">
            <a:avLst/>
          </a:prstGeom>
          <a:noFill/>
        </p:spPr>
        <p:txBody>
          <a:bodyPr wrap="square" rtlCol="0">
            <a:spAutoFit/>
          </a:bodyPr>
          <a:lstStyle/>
          <a:p>
            <a:r>
              <a:rPr lang="fr-FR" sz="1200" dirty="0" smtClean="0">
                <a:solidFill>
                  <a:srgbClr val="DE00A9"/>
                </a:solidFill>
                <a:latin typeface="Arial" panose="020B0604020202020204" pitchFamily="34" charset="0"/>
                <a:cs typeface="Arial" panose="020B0604020202020204" pitchFamily="34" charset="0"/>
              </a:rPr>
              <a:t>Entête de votre église</a:t>
            </a:r>
            <a:endParaRPr lang="fr-FR" sz="1200" dirty="0">
              <a:solidFill>
                <a:srgbClr val="DE00A9"/>
              </a:solidFill>
              <a:latin typeface="Arial" panose="020B0604020202020204" pitchFamily="34" charset="0"/>
              <a:cs typeface="Arial" panose="020B0604020202020204" pitchFamily="34" charset="0"/>
            </a:endParaRPr>
          </a:p>
        </p:txBody>
      </p:sp>
      <p:sp>
        <p:nvSpPr>
          <p:cNvPr id="9" name="ZoneTexte 8"/>
          <p:cNvSpPr txBox="1"/>
          <p:nvPr/>
        </p:nvSpPr>
        <p:spPr>
          <a:xfrm>
            <a:off x="2232977" y="10051045"/>
            <a:ext cx="3093720" cy="276999"/>
          </a:xfrm>
          <a:prstGeom prst="rect">
            <a:avLst/>
          </a:prstGeom>
          <a:noFill/>
        </p:spPr>
        <p:txBody>
          <a:bodyPr wrap="square" rtlCol="0">
            <a:spAutoFit/>
          </a:bodyPr>
          <a:lstStyle/>
          <a:p>
            <a:pPr algn="ctr"/>
            <a:r>
              <a:rPr lang="fr-FR" sz="1200" i="1" dirty="0" smtClean="0">
                <a:solidFill>
                  <a:srgbClr val="DE00A9"/>
                </a:solidFill>
                <a:latin typeface="Arial" panose="020B0604020202020204" pitchFamily="34" charset="0"/>
                <a:cs typeface="Arial" panose="020B0604020202020204" pitchFamily="34" charset="0"/>
              </a:rPr>
              <a:t>Adresse de votre église</a:t>
            </a:r>
            <a:endParaRPr lang="fr-FR" sz="1200" i="1" dirty="0">
              <a:solidFill>
                <a:srgbClr val="DE00A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4522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 coins arrondis 16"/>
          <p:cNvSpPr/>
          <p:nvPr/>
        </p:nvSpPr>
        <p:spPr>
          <a:xfrm>
            <a:off x="207277" y="5626446"/>
            <a:ext cx="7131845" cy="2019269"/>
          </a:xfrm>
          <a:prstGeom prst="roundRect">
            <a:avLst>
              <a:gd name="adj" fmla="val 7202"/>
            </a:avLst>
          </a:prstGeom>
          <a:solidFill>
            <a:srgbClr val="EBDC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DC586"/>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37296" y="4353798"/>
            <a:ext cx="3474906" cy="1155990"/>
          </a:xfrm>
          <a:prstGeom prst="rect">
            <a:avLst/>
          </a:prstGeom>
          <a:solidFill>
            <a:schemeClr val="bg1"/>
          </a:solidFill>
        </p:spPr>
      </p:pic>
      <p:sp>
        <p:nvSpPr>
          <p:cNvPr id="8" name="ZoneTexte 7"/>
          <p:cNvSpPr txBox="1"/>
          <p:nvPr/>
        </p:nvSpPr>
        <p:spPr>
          <a:xfrm>
            <a:off x="1027112" y="9972722"/>
            <a:ext cx="6299993" cy="484748"/>
          </a:xfrm>
          <a:prstGeom prst="rect">
            <a:avLst/>
          </a:prstGeom>
          <a:noFill/>
          <a:ln>
            <a:noFill/>
          </a:ln>
        </p:spPr>
        <p:txBody>
          <a:bodyPr wrap="square" lIns="0" tIns="0" rIns="0" bIns="0" rtlCol="0">
            <a:spAutoFit/>
          </a:bodyPr>
          <a:lstStyle/>
          <a:p>
            <a:pPr algn="just"/>
            <a:r>
              <a:rPr lang="fr-FR" sz="1050" dirty="0">
                <a:latin typeface="Arial" panose="020B0604020202020204" pitchFamily="34" charset="0"/>
                <a:cs typeface="Arial" panose="020B0604020202020204" pitchFamily="34" charset="0"/>
              </a:rPr>
              <a:t>Le SEL est une association protestante de solidarité internationale qui vise à améliorer les conditions de vie de personnes et de populations en situations de pauvreté dans les pays en développement (</a:t>
            </a:r>
            <a:r>
              <a:rPr lang="fr-FR" sz="1050" dirty="0">
                <a:latin typeface="Arial" panose="020B0604020202020204" pitchFamily="34" charset="0"/>
                <a:cs typeface="Arial" panose="020B0604020202020204" pitchFamily="34" charset="0"/>
                <a:hlinkClick r:id="rId3"/>
              </a:rPr>
              <a:t>www.selfrance.org</a:t>
            </a:r>
            <a:r>
              <a:rPr lang="fr-FR" sz="1050" dirty="0">
                <a:latin typeface="Arial" panose="020B0604020202020204" pitchFamily="34" charset="0"/>
                <a:cs typeface="Arial" panose="020B0604020202020204" pitchFamily="34" charset="0"/>
              </a:rPr>
              <a:t>). Créé en 1980 par l’AEF (CNEF), le SEL héberge et soutient Michée depuis 2004.</a:t>
            </a:r>
          </a:p>
        </p:txBody>
      </p:sp>
      <p:pic>
        <p:nvPicPr>
          <p:cNvPr id="10" name="Image 9"/>
          <p:cNvPicPr>
            <a:picLocks noChangeAspect="1"/>
          </p:cNvPicPr>
          <p:nvPr/>
        </p:nvPicPr>
        <p:blipFill rotWithShape="1">
          <a:blip r:embed="rId4" cstate="print">
            <a:extLst>
              <a:ext uri="{28A0092B-C50C-407E-A947-70E740481C1C}">
                <a14:useLocalDpi xmlns:a14="http://schemas.microsoft.com/office/drawing/2010/main" val="0"/>
              </a:ext>
            </a:extLst>
          </a:blip>
          <a:srcRect r="54806"/>
          <a:stretch/>
        </p:blipFill>
        <p:spPr>
          <a:xfrm>
            <a:off x="207168" y="7906075"/>
            <a:ext cx="698500" cy="772219"/>
          </a:xfrm>
          <a:prstGeom prst="rect">
            <a:avLst/>
          </a:prstGeom>
        </p:spPr>
      </p:pic>
      <p:pic>
        <p:nvPicPr>
          <p:cNvPr id="1026" name="Picture 2" descr="https://s2.qwant.com/thumbr/0x0/6/a/f6c9a590109494674e8f72a90b6445/b_1_q_0_p_0.jpg?u=http%3A%2F%2Fwww.museeprotestant.org%2Fwp-content%2Fuploads%2F2013%2F12%2FFPF.jpg&amp;q=0&amp;b=1&amp;p=0&amp;a=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4075"/>
          <a:stretch/>
        </p:blipFill>
        <p:spPr bwMode="auto">
          <a:xfrm>
            <a:off x="207168" y="8895343"/>
            <a:ext cx="711200" cy="740142"/>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381911" y="5752635"/>
            <a:ext cx="5130291" cy="246221"/>
          </a:xfrm>
          <a:prstGeom prst="rect">
            <a:avLst/>
          </a:prstGeom>
          <a:noFill/>
          <a:ln>
            <a:noFill/>
          </a:ln>
        </p:spPr>
        <p:txBody>
          <a:bodyPr wrap="square" lIns="0" tIns="0" rIns="0" bIns="0" rtlCol="0">
            <a:spAutoFit/>
          </a:bodyPr>
          <a:lstStyle/>
          <a:p>
            <a:r>
              <a:rPr lang="fr-FR" sz="1600" b="1" dirty="0">
                <a:solidFill>
                  <a:srgbClr val="762915"/>
                </a:solidFill>
                <a:latin typeface="Arial" panose="020B0604020202020204" pitchFamily="34" charset="0"/>
                <a:cs typeface="Arial" panose="020B0604020202020204" pitchFamily="34" charset="0"/>
              </a:rPr>
              <a:t>QUI SOMMES-NOUS ?</a:t>
            </a:r>
          </a:p>
        </p:txBody>
      </p:sp>
      <p:sp>
        <p:nvSpPr>
          <p:cNvPr id="13" name="ZoneTexte 12"/>
          <p:cNvSpPr txBox="1"/>
          <p:nvPr/>
        </p:nvSpPr>
        <p:spPr>
          <a:xfrm>
            <a:off x="344200" y="6037199"/>
            <a:ext cx="6858000" cy="1523494"/>
          </a:xfrm>
          <a:prstGeom prst="rect">
            <a:avLst/>
          </a:prstGeom>
          <a:noFill/>
          <a:ln>
            <a:noFill/>
          </a:ln>
        </p:spPr>
        <p:txBody>
          <a:bodyPr wrap="square" lIns="0" tIns="0" rIns="0" bIns="0" rtlCol="0">
            <a:spAutoFit/>
          </a:bodyPr>
          <a:lstStyle/>
          <a:p>
            <a:pPr algn="just"/>
            <a:r>
              <a:rPr lang="fr-FR" sz="1100" dirty="0">
                <a:latin typeface="Arial" panose="020B0604020202020204" pitchFamily="34" charset="0"/>
                <a:cs typeface="Arial" panose="020B0604020202020204" pitchFamily="34" charset="0"/>
              </a:rPr>
              <a:t>Michée est une campagne internationale lancée en 2004 par l’Alliance Evangélique Mondiale (600 millions de chrétiens représentés dans 128 nations) et le réseau Michée (601 organisations humanitaires chrétiennes évangéliques dans 86 nations) pour mobiliser le monde protestant contre la pauvreté (www.micahnetwork.org/fr). Cette campagne internationale s’organise en campagnes nationales, notamment en </a:t>
            </a:r>
            <a:r>
              <a:rPr lang="fr-FR" sz="1100" dirty="0" smtClean="0">
                <a:latin typeface="Arial" panose="020B0604020202020204" pitchFamily="34" charset="0"/>
                <a:cs typeface="Arial" panose="020B0604020202020204" pitchFamily="34" charset="0"/>
              </a:rPr>
              <a:t>France, créée et hébergée par le SEL, </a:t>
            </a:r>
            <a:r>
              <a:rPr lang="fr-FR" sz="1100" dirty="0">
                <a:latin typeface="Arial" panose="020B0604020202020204" pitchFamily="34" charset="0"/>
                <a:cs typeface="Arial" panose="020B0604020202020204" pitchFamily="34" charset="0"/>
              </a:rPr>
              <a:t>avec le soutien du Conseil National des Evangéliques de France et de la Fédération Protestante de France (www.michee-france.org). </a:t>
            </a:r>
          </a:p>
          <a:p>
            <a:pPr algn="r"/>
            <a:r>
              <a:rPr lang="fr-FR" sz="1100" b="1" dirty="0">
                <a:solidFill>
                  <a:srgbClr val="762915"/>
                </a:solidFill>
                <a:latin typeface="Arial" panose="020B0604020202020204" pitchFamily="34" charset="0"/>
                <a:cs typeface="Arial" panose="020B0604020202020204" pitchFamily="34" charset="0"/>
              </a:rPr>
              <a:t>« On t’a fait connaître, ô homme, ce qui est bien ; et ce que l’Éternel demande de toi, c’est que tu pratiques la justice, que tu aimes la miséricorde, et que tu marches humblement avec ton Dieu. » </a:t>
            </a:r>
          </a:p>
          <a:p>
            <a:pPr algn="r"/>
            <a:r>
              <a:rPr lang="fr-FR" sz="1100" b="1" dirty="0">
                <a:solidFill>
                  <a:srgbClr val="762915"/>
                </a:solidFill>
                <a:latin typeface="Arial" panose="020B0604020202020204" pitchFamily="34" charset="0"/>
                <a:cs typeface="Arial" panose="020B0604020202020204" pitchFamily="34" charset="0"/>
              </a:rPr>
              <a:t>La Bible – Michée 6.8.</a:t>
            </a:r>
          </a:p>
        </p:txBody>
      </p:sp>
      <p:sp>
        <p:nvSpPr>
          <p:cNvPr id="14" name="ZoneTexte 13"/>
          <p:cNvSpPr txBox="1"/>
          <p:nvPr/>
        </p:nvSpPr>
        <p:spPr>
          <a:xfrm>
            <a:off x="1027112" y="8010676"/>
            <a:ext cx="6311900" cy="484748"/>
          </a:xfrm>
          <a:prstGeom prst="rect">
            <a:avLst/>
          </a:prstGeom>
          <a:noFill/>
          <a:ln>
            <a:noFill/>
          </a:ln>
        </p:spPr>
        <p:txBody>
          <a:bodyPr wrap="square" lIns="0" tIns="0" rIns="0" bIns="0" rtlCol="0">
            <a:spAutoFit/>
          </a:bodyPr>
          <a:lstStyle/>
          <a:p>
            <a:pPr algn="just"/>
            <a:r>
              <a:rPr lang="fr-FR" sz="1050" dirty="0">
                <a:latin typeface="Arial" panose="020B0604020202020204" pitchFamily="34" charset="0"/>
                <a:cs typeface="Arial" panose="020B0604020202020204" pitchFamily="34" charset="0"/>
              </a:rPr>
              <a:t>Le Conseil National des Evangéliques de France (CNEF) rassemble depuis 2010 plus de 70 % des églises évangéliques de France dont 31 unions nationales et 130 œuvres. L’ensemble du protestantisme évangélique représente quant à lui environ 650.000 pratiquants réguliers (</a:t>
            </a:r>
            <a:r>
              <a:rPr lang="fr-FR" sz="1050" dirty="0">
                <a:latin typeface="Arial" panose="020B0604020202020204" pitchFamily="34" charset="0"/>
                <a:cs typeface="Arial" panose="020B0604020202020204" pitchFamily="34" charset="0"/>
                <a:hlinkClick r:id="rId6"/>
              </a:rPr>
              <a:t>www.lecnef.org</a:t>
            </a:r>
            <a:r>
              <a:rPr lang="fr-FR" sz="1050" dirty="0">
                <a:latin typeface="Arial" panose="020B0604020202020204" pitchFamily="34" charset="0"/>
                <a:cs typeface="Arial" panose="020B0604020202020204" pitchFamily="34" charset="0"/>
              </a:rPr>
              <a:t>).</a:t>
            </a:r>
          </a:p>
        </p:txBody>
      </p:sp>
      <p:sp>
        <p:nvSpPr>
          <p:cNvPr id="15" name="ZoneTexte 14"/>
          <p:cNvSpPr txBox="1"/>
          <p:nvPr/>
        </p:nvSpPr>
        <p:spPr>
          <a:xfrm>
            <a:off x="1027112" y="9022835"/>
            <a:ext cx="6299993" cy="484748"/>
          </a:xfrm>
          <a:prstGeom prst="rect">
            <a:avLst/>
          </a:prstGeom>
          <a:noFill/>
          <a:ln>
            <a:noFill/>
          </a:ln>
        </p:spPr>
        <p:txBody>
          <a:bodyPr wrap="square" lIns="0" tIns="0" rIns="0" bIns="0" rtlCol="0">
            <a:spAutoFit/>
          </a:bodyPr>
          <a:lstStyle/>
          <a:p>
            <a:pPr algn="just"/>
            <a:r>
              <a:rPr lang="fr-FR" sz="1050" dirty="0">
                <a:latin typeface="Arial" panose="020B0604020202020204" pitchFamily="34" charset="0"/>
                <a:cs typeface="Arial" panose="020B0604020202020204" pitchFamily="34" charset="0"/>
              </a:rPr>
              <a:t>La Fédération Protestante de France (FPF), fondée en 1905, rassemble, en 2012, plus d'une trentaine d'unions d'Eglises, et plus de 80 associations, représentant environ 500 Communautés, Institutions, Œuvres et Mouvements pour un témoignage commun (</a:t>
            </a:r>
            <a:r>
              <a:rPr lang="fr-FR" sz="1050" dirty="0">
                <a:latin typeface="Arial" panose="020B0604020202020204" pitchFamily="34" charset="0"/>
                <a:cs typeface="Arial" panose="020B0604020202020204" pitchFamily="34" charset="0"/>
                <a:hlinkClick r:id="rId7"/>
              </a:rPr>
              <a:t>www.protestants.org</a:t>
            </a:r>
            <a:r>
              <a:rPr lang="fr-FR" sz="1050" dirty="0">
                <a:latin typeface="Arial" panose="020B0604020202020204" pitchFamily="34" charset="0"/>
                <a:cs typeface="Arial" panose="020B0604020202020204" pitchFamily="34" charset="0"/>
              </a:rPr>
              <a:t>).</a:t>
            </a:r>
          </a:p>
        </p:txBody>
      </p:sp>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167" y="10033000"/>
            <a:ext cx="699873" cy="305549"/>
          </a:xfrm>
          <a:prstGeom prst="rect">
            <a:avLst/>
          </a:prstGeom>
        </p:spPr>
      </p:pic>
    </p:spTree>
    <p:extLst>
      <p:ext uri="{BB962C8B-B14F-4D97-AF65-F5344CB8AC3E}">
        <p14:creationId xmlns:p14="http://schemas.microsoft.com/office/powerpoint/2010/main" val="530609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3590</TotalTime>
  <Words>636</Words>
  <Application>Microsoft Office PowerPoint</Application>
  <PresentationFormat>Personnalisé</PresentationFormat>
  <Paragraphs>33</Paragraphs>
  <Slides>2</Slides>
  <Notes>0</Notes>
  <HiddenSlides>0</HiddenSlides>
  <MMClips>0</MMClips>
  <ScaleCrop>false</ScaleCrop>
  <HeadingPairs>
    <vt:vector size="4" baseType="variant">
      <vt:variant>
        <vt:lpstr>Thème</vt:lpstr>
      </vt:variant>
      <vt:variant>
        <vt:i4>1</vt:i4>
      </vt:variant>
      <vt:variant>
        <vt:lpstr>Titres des diapositives</vt:lpstr>
      </vt:variant>
      <vt:variant>
        <vt:i4>2</vt:i4>
      </vt:variant>
    </vt:vector>
  </HeadingPairs>
  <TitlesOfParts>
    <vt:vector size="3" baseType="lpstr">
      <vt:lpstr>Thème Office</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David Alonso</dc:creator>
  <cp:lastModifiedBy>Claire Balverde</cp:lastModifiedBy>
  <cp:revision>64</cp:revision>
  <cp:lastPrinted>2017-03-10T13:07:13Z</cp:lastPrinted>
  <dcterms:created xsi:type="dcterms:W3CDTF">2016-08-31T14:05:16Z</dcterms:created>
  <dcterms:modified xsi:type="dcterms:W3CDTF">2017-05-24T09:47:02Z</dcterms:modified>
</cp:coreProperties>
</file>